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4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Lst>
  <p:sldSz cx="9144000" cy="5143500" type="screen16x9"/>
  <p:notesSz cx="6858000" cy="9144000"/>
  <p:embeddedFontLst>
    <p:embeddedFont>
      <p:font typeface="Merriweather" pitchFamily="2" charset="77"/>
      <p:regular r:id="rId45"/>
      <p:bold r:id="rId46"/>
      <p:italic r:id="rId47"/>
      <p:boldItalic r:id="rId48"/>
    </p:embeddedFont>
    <p:embeddedFont>
      <p:font typeface="Montserrat" pitchFamily="2" charset="77"/>
      <p:regular r:id="rId49"/>
      <p:bold r:id="rId50"/>
      <p:italic r:id="rId51"/>
      <p:boldItalic r:id="rId52"/>
    </p:embeddedFont>
    <p:embeddedFont>
      <p:font typeface="Montserrat Light" panose="020F030202020403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0f90276fbc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0f90276fb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CHISOM</a:t>
            </a:r>
            <a:endParaRPr b="1"/>
          </a:p>
          <a:p>
            <a:pPr marL="0" lvl="0" indent="0" algn="l" rtl="0">
              <a:spcBef>
                <a:spcPts val="0"/>
              </a:spcBef>
              <a:spcAft>
                <a:spcPts val="0"/>
              </a:spcAft>
              <a:buNone/>
            </a:pPr>
            <a:r>
              <a:rPr lang="en-GB"/>
              <a:t>Welcome everyone! My name is [go around with introductions] and this is our presentation of our comps. Our comps is titled… (switch slides)</a:t>
            </a:r>
            <a:endParaRPr/>
          </a:p>
          <a:p>
            <a:pPr marL="0" lvl="0" indent="0" algn="l" rtl="0">
              <a:spcBef>
                <a:spcPts val="0"/>
              </a:spcBef>
              <a:spcAft>
                <a:spcPts val="0"/>
              </a:spcAft>
              <a:buNone/>
            </a:pPr>
            <a:endParaRPr/>
          </a:p>
          <a:p>
            <a:pPr marL="0" lvl="0" indent="0" algn="l" rtl="0">
              <a:spcBef>
                <a:spcPts val="0"/>
              </a:spcBef>
              <a:spcAft>
                <a:spcPts val="0"/>
              </a:spcAft>
              <a:buNone/>
            </a:pPr>
            <a:r>
              <a:rPr lang="en-GB"/>
              <a:t>mention Lita’s name</a:t>
            </a:r>
            <a:endParaRPr/>
          </a:p>
          <a:p>
            <a:pPr marL="0" lvl="0" indent="0" algn="l" rtl="0">
              <a:spcBef>
                <a:spcPts val="0"/>
              </a:spcBef>
              <a:spcAft>
                <a:spcPts val="0"/>
              </a:spcAft>
              <a:buNone/>
            </a:pPr>
            <a:endParaRPr/>
          </a:p>
          <a:p>
            <a:pPr marL="0" lvl="0" indent="0" algn="l" rtl="0">
              <a:spcBef>
                <a:spcPts val="0"/>
              </a:spcBef>
              <a:spcAft>
                <a:spcPts val="0"/>
              </a:spcAft>
              <a:buNone/>
            </a:pPr>
            <a:r>
              <a:rPr lang="en-GB"/>
              <a:t>“and Lita Theng, who could be not here with us today”</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0f371fc888_2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20f371fc888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Anna</a:t>
            </a:r>
            <a:r>
              <a:rPr lang="en-GB"/>
              <a:t> </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GB"/>
              <a:t>Started with pdfs from every day of congress</a:t>
            </a:r>
            <a:endParaRPr/>
          </a:p>
          <a:p>
            <a:pPr marL="457200" lvl="0" indent="-298450" algn="l" rtl="0">
              <a:spcBef>
                <a:spcPts val="0"/>
              </a:spcBef>
              <a:spcAft>
                <a:spcPts val="0"/>
              </a:spcAft>
              <a:buSzPts val="1100"/>
              <a:buChar char="-"/>
            </a:pPr>
            <a:r>
              <a:rPr lang="en-GB"/>
              <a:t>Needed to extract representative speeches from pdfs</a:t>
            </a:r>
            <a:endParaRPr/>
          </a:p>
          <a:p>
            <a:pPr marL="457200" lvl="0" indent="-298450" algn="l" rtl="0">
              <a:spcBef>
                <a:spcPts val="0"/>
              </a:spcBef>
              <a:spcAft>
                <a:spcPts val="0"/>
              </a:spcAft>
              <a:buSzPts val="1100"/>
              <a:buChar char="-"/>
            </a:pPr>
            <a:r>
              <a:rPr lang="en-GB"/>
              <a:t>First, used OCR (Optical character recognition) to extract the plain text of the pdfs</a:t>
            </a:r>
            <a:endParaRPr/>
          </a:p>
          <a:p>
            <a:pPr marL="457200" lvl="0" indent="-298450" algn="l" rtl="0">
              <a:spcBef>
                <a:spcPts val="0"/>
              </a:spcBef>
              <a:spcAft>
                <a:spcPts val="0"/>
              </a:spcAft>
              <a:buSzPts val="1100"/>
              <a:buChar char="-"/>
            </a:pPr>
            <a:r>
              <a:rPr lang="en-GB">
                <a:solidFill>
                  <a:schemeClr val="dk1"/>
                </a:solidFill>
              </a:rPr>
              <a:t>(Used the python library PyPDF2)</a:t>
            </a:r>
            <a:endParaRPr>
              <a:solidFill>
                <a:schemeClr val="dk1"/>
              </a:solidFill>
            </a:endParaRPr>
          </a:p>
          <a:p>
            <a:pPr marL="457200" lvl="0" indent="-298450" algn="l" rtl="0">
              <a:spcBef>
                <a:spcPts val="0"/>
              </a:spcBef>
              <a:spcAft>
                <a:spcPts val="0"/>
              </a:spcAft>
              <a:buSzPts val="1100"/>
              <a:buChar char="-"/>
            </a:pPr>
            <a:r>
              <a:rPr lang="en-GB"/>
              <a:t>ocr in itself is imperfect and did some weird things w footers and the like</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GB"/>
              <a:t>Then, we actually had to extract the speeches from the rest of the text in the record</a:t>
            </a:r>
            <a:endParaRPr/>
          </a:p>
          <a:p>
            <a:pPr marL="457200" lvl="0" indent="-298450" algn="l" rtl="0">
              <a:spcBef>
                <a:spcPts val="0"/>
              </a:spcBef>
              <a:spcAft>
                <a:spcPts val="0"/>
              </a:spcAft>
              <a:buSzPts val="1100"/>
              <a:buChar char="-"/>
            </a:pPr>
            <a:r>
              <a:rPr lang="en-GB"/>
              <a:t>To find speeches, we looked for speaker tags, like “Mr. SCHUMER”, which showed us where speeches started </a:t>
            </a:r>
            <a:endParaRPr/>
          </a:p>
          <a:p>
            <a:pPr marL="457200" lvl="0" indent="-298450" algn="l" rtl="0">
              <a:spcBef>
                <a:spcPts val="0"/>
              </a:spcBef>
              <a:spcAft>
                <a:spcPts val="0"/>
              </a:spcAft>
              <a:buSzPts val="1100"/>
              <a:buChar char="-"/>
            </a:pPr>
            <a:r>
              <a:rPr lang="en-GB"/>
              <a:t>Finding the ends of speeches was a bit more complicated, since there were many different ways they could end</a:t>
            </a:r>
            <a:endParaRPr/>
          </a:p>
          <a:p>
            <a:pPr marL="457200" lvl="0" indent="-298450" algn="l" rtl="0">
              <a:spcBef>
                <a:spcPts val="0"/>
              </a:spcBef>
              <a:spcAft>
                <a:spcPts val="0"/>
              </a:spcAft>
              <a:buSzPts val="1100"/>
              <a:buChar char="-"/>
            </a:pPr>
            <a:r>
              <a:rPr lang="en-GB"/>
              <a:t>We ended up adding special characters before certain common ending phrases or breaks in the page or looking for the next speaker tag</a:t>
            </a:r>
            <a:endParaRPr/>
          </a:p>
          <a:p>
            <a:pPr marL="457200" lvl="0" indent="-298450" algn="l" rtl="0">
              <a:spcBef>
                <a:spcPts val="0"/>
              </a:spcBef>
              <a:spcAft>
                <a:spcPts val="0"/>
              </a:spcAft>
              <a:buSzPts val="1100"/>
              <a:buChar char="-"/>
            </a:pPr>
            <a:r>
              <a:rPr lang="en-GB">
                <a:solidFill>
                  <a:schemeClr val="dk1"/>
                </a:solidFill>
              </a:rPr>
              <a:t>Once we had identified these speaker tags and speech delimiters, we used regular expressions to find them and extract the text in between</a:t>
            </a:r>
            <a:endParaRPr/>
          </a:p>
          <a:p>
            <a:pPr marL="457200" lvl="0" indent="-298450" algn="l" rtl="0">
              <a:spcBef>
                <a:spcPts val="0"/>
              </a:spcBef>
              <a:spcAft>
                <a:spcPts val="0"/>
              </a:spcAft>
              <a:buClr>
                <a:schemeClr val="dk1"/>
              </a:buClr>
              <a:buSzPts val="1100"/>
              <a:buChar char="-"/>
            </a:pPr>
            <a:r>
              <a:rPr lang="en-GB">
                <a:solidFill>
                  <a:schemeClr val="dk1"/>
                </a:solidFill>
              </a:rPr>
              <a:t>We</a:t>
            </a:r>
            <a:r>
              <a:rPr lang="en-GB"/>
              <a:t> then repeated this parsing on every pdf for each day of the 117th congress, to extract the statements and store them in a database</a:t>
            </a:r>
            <a:endParaRPr/>
          </a:p>
          <a:p>
            <a:pPr marL="457200" lvl="0" indent="-298450" algn="l" rtl="0">
              <a:spcBef>
                <a:spcPts val="0"/>
              </a:spcBef>
              <a:spcAft>
                <a:spcPts val="0"/>
              </a:spcAft>
              <a:buSzPts val="1100"/>
              <a:buChar char="-"/>
            </a:pPr>
            <a:r>
              <a:rPr lang="en-GB"/>
              <a:t>(But even after all of our parsing, data needed to be further cleaned for topic modeling (will be touched on later))</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f481b4ddf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f481b4ddf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Anna</a:t>
            </a:r>
            <a:endParaRPr/>
          </a:p>
          <a:p>
            <a:pPr marL="457200" lvl="0" indent="-298450" algn="l" rtl="0">
              <a:spcBef>
                <a:spcPts val="0"/>
              </a:spcBef>
              <a:spcAft>
                <a:spcPts val="0"/>
              </a:spcAft>
              <a:buSzPts val="1100"/>
              <a:buChar char="-"/>
            </a:pPr>
            <a:r>
              <a:rPr lang="en-GB"/>
              <a:t>So how did we actually display all this data?</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When we first started, we did research on data visualization best practices, specifically for open gov data</a:t>
            </a:r>
            <a:endParaRPr>
              <a:solidFill>
                <a:schemeClr val="dk1"/>
              </a:solidFill>
            </a:endParaRPr>
          </a:p>
          <a:p>
            <a:pPr marL="457200" lvl="0" indent="-298450" algn="l" rtl="0">
              <a:spcBef>
                <a:spcPts val="0"/>
              </a:spcBef>
              <a:spcAft>
                <a:spcPts val="0"/>
              </a:spcAft>
              <a:buSzPts val="1100"/>
              <a:buChar char="-"/>
            </a:pPr>
            <a:r>
              <a:rPr lang="en-GB"/>
              <a:t>Some of the principles we came across</a:t>
            </a:r>
            <a:endParaRPr/>
          </a:p>
          <a:p>
            <a:pPr marL="914400" lvl="1" indent="-298450" algn="l" rtl="0">
              <a:spcBef>
                <a:spcPts val="0"/>
              </a:spcBef>
              <a:spcAft>
                <a:spcPts val="0"/>
              </a:spcAft>
              <a:buSzPts val="1100"/>
              <a:buChar char="-"/>
            </a:pPr>
            <a:r>
              <a:rPr lang="en-GB"/>
              <a:t>Make visuals simple and functional first</a:t>
            </a:r>
            <a:endParaRPr/>
          </a:p>
          <a:p>
            <a:pPr marL="914400" lvl="1" indent="-298450" algn="l" rtl="0">
              <a:spcBef>
                <a:spcPts val="0"/>
              </a:spcBef>
              <a:spcAft>
                <a:spcPts val="0"/>
              </a:spcAft>
              <a:buSzPts val="1100"/>
              <a:buChar char="-"/>
            </a:pPr>
            <a:r>
              <a:rPr lang="en-GB"/>
              <a:t>Allow for side by side comparison</a:t>
            </a:r>
            <a:endParaRPr/>
          </a:p>
          <a:p>
            <a:pPr marL="914400" lvl="1" indent="-298450" algn="l" rtl="0">
              <a:spcBef>
                <a:spcPts val="0"/>
              </a:spcBef>
              <a:spcAft>
                <a:spcPts val="0"/>
              </a:spcAft>
              <a:buSzPts val="1100"/>
              <a:buChar char="-"/>
            </a:pPr>
            <a:r>
              <a:rPr lang="en-GB"/>
              <a:t>Show full data set but also allow for zoom, filter, search so ppl can examine subjects of interest</a:t>
            </a:r>
            <a:endParaRPr/>
          </a:p>
          <a:p>
            <a:pPr marL="457200" lvl="0" indent="-298450" algn="l" rtl="0">
              <a:spcBef>
                <a:spcPts val="0"/>
              </a:spcBef>
              <a:spcAft>
                <a:spcPts val="0"/>
              </a:spcAft>
              <a:buSzPts val="1100"/>
              <a:buChar char="-"/>
            </a:pPr>
            <a:r>
              <a:rPr lang="en-GB"/>
              <a:t>Based on these principles and our dataset, we decided on using sankey diagrams</a:t>
            </a:r>
            <a:endParaRPr/>
          </a:p>
          <a:p>
            <a:pPr marL="457200" lvl="0" indent="-298450" algn="l" rtl="0">
              <a:spcBef>
                <a:spcPts val="0"/>
              </a:spcBef>
              <a:spcAft>
                <a:spcPts val="0"/>
              </a:spcAft>
              <a:buSzPts val="1100"/>
              <a:buChar char="-"/>
            </a:pPr>
            <a:r>
              <a:rPr lang="en-GB"/>
              <a:t>What is a sankey diagram? </a:t>
            </a:r>
            <a:r>
              <a:rPr lang="en-GB">
                <a:solidFill>
                  <a:schemeClr val="dk1"/>
                </a:solidFill>
              </a:rPr>
              <a:t>A type of flow diagram where the width of the flow is proportional to the quantity represented</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Here is an example from our website, for funding data</a:t>
            </a:r>
            <a:endParaRPr>
              <a:solidFill>
                <a:schemeClr val="dk1"/>
              </a:solidFill>
            </a:endParaRPr>
          </a:p>
          <a:p>
            <a:pPr marL="914400" lvl="1" indent="-298450" algn="l" rtl="0">
              <a:spcBef>
                <a:spcPts val="0"/>
              </a:spcBef>
              <a:spcAft>
                <a:spcPts val="0"/>
              </a:spcAft>
              <a:buClr>
                <a:schemeClr val="dk1"/>
              </a:buClr>
              <a:buSzPts val="1100"/>
              <a:buChar char="-"/>
            </a:pPr>
            <a:r>
              <a:rPr lang="en-GB">
                <a:solidFill>
                  <a:schemeClr val="dk1"/>
                </a:solidFill>
              </a:rPr>
              <a:t>The left side is industries, the right is politicians</a:t>
            </a:r>
            <a:endParaRPr>
              <a:solidFill>
                <a:schemeClr val="dk1"/>
              </a:solidFill>
            </a:endParaRPr>
          </a:p>
          <a:p>
            <a:pPr marL="914400" lvl="1" indent="-298450" algn="l" rtl="0">
              <a:spcBef>
                <a:spcPts val="0"/>
              </a:spcBef>
              <a:spcAft>
                <a:spcPts val="0"/>
              </a:spcAft>
              <a:buClr>
                <a:schemeClr val="dk1"/>
              </a:buClr>
              <a:buSzPts val="1100"/>
              <a:buChar char="-"/>
            </a:pPr>
            <a:r>
              <a:rPr lang="en-GB">
                <a:solidFill>
                  <a:schemeClr val="dk1"/>
                </a:solidFill>
              </a:rPr>
              <a:t>The weights of the flows are amounts of money (800 thousand)</a:t>
            </a:r>
            <a:endParaRPr>
              <a:solidFill>
                <a:schemeClr val="dk1"/>
              </a:solidFill>
            </a:endParaRPr>
          </a:p>
          <a:p>
            <a:pPr marL="457200" lvl="0" indent="-298450" algn="l" rtl="0">
              <a:spcBef>
                <a:spcPts val="0"/>
              </a:spcBef>
              <a:spcAft>
                <a:spcPts val="0"/>
              </a:spcAft>
              <a:buSzPts val="1100"/>
              <a:buChar char="-"/>
            </a:pPr>
            <a:r>
              <a:rPr lang="en-GB"/>
              <a:t>Sankey diagrams are relatively straightforward, allow for comparison between politicians, and the flow visual matches what we are trying to show in our project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123b3a06cc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123b3a06cc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Anna</a:t>
            </a:r>
            <a:endParaRPr/>
          </a:p>
          <a:p>
            <a:pPr marL="457200" lvl="0" indent="-298450" algn="l" rtl="0">
              <a:spcBef>
                <a:spcPts val="0"/>
              </a:spcBef>
              <a:spcAft>
                <a:spcPts val="0"/>
              </a:spcAft>
              <a:buSzPts val="1100"/>
              <a:buChar char="-"/>
            </a:pPr>
            <a:r>
              <a:rPr lang="en-GB"/>
              <a:t>As we actually collected the data, our design shifted several times.</a:t>
            </a:r>
            <a:endParaRPr/>
          </a:p>
          <a:p>
            <a:pPr marL="457200" lvl="0" indent="-298450" algn="l" rtl="0">
              <a:spcBef>
                <a:spcPts val="0"/>
              </a:spcBef>
              <a:spcAft>
                <a:spcPts val="0"/>
              </a:spcAft>
              <a:buClr>
                <a:schemeClr val="dk1"/>
              </a:buClr>
              <a:buSzPts val="1100"/>
              <a:buChar char="-"/>
            </a:pPr>
            <a:r>
              <a:rPr lang="en-GB">
                <a:solidFill>
                  <a:schemeClr val="dk1"/>
                </a:solidFill>
              </a:rPr>
              <a:t>We considered switching to bar charts – but we wanted to depict a flow, and hopefully make it easier to compare between funding/speech</a:t>
            </a:r>
            <a:endParaRPr/>
          </a:p>
          <a:p>
            <a:pPr marL="457200" lvl="0" indent="-298450" algn="l" rtl="0">
              <a:spcBef>
                <a:spcPts val="0"/>
              </a:spcBef>
              <a:spcAft>
                <a:spcPts val="0"/>
              </a:spcAft>
              <a:buSzPts val="1100"/>
              <a:buChar char="-"/>
            </a:pPr>
            <a:r>
              <a:rPr lang="en-GB">
                <a:solidFill>
                  <a:schemeClr val="dk1"/>
                </a:solidFill>
              </a:rPr>
              <a:t>We thought a lot abt how to show the speech data – quantitative v. qualitative speech data – word clouds, sample tweets</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Weren’t sure how to quantitatively show speech data</a:t>
            </a:r>
            <a:endParaRPr>
              <a:solidFill>
                <a:schemeClr val="dk1"/>
              </a:solidFill>
            </a:endParaRPr>
          </a:p>
          <a:p>
            <a:pPr marL="457200" lvl="0" indent="-298450" algn="l" rtl="0">
              <a:spcBef>
                <a:spcPts val="0"/>
              </a:spcBef>
              <a:spcAft>
                <a:spcPts val="0"/>
              </a:spcAft>
              <a:buSzPts val="1100"/>
              <a:buChar char="-"/>
            </a:pPr>
            <a:r>
              <a:rPr lang="en-GB"/>
              <a:t>For a while, considered doing more of an exploratory database that allows you to look into one politician in depth</a:t>
            </a:r>
            <a:endParaRPr/>
          </a:p>
          <a:p>
            <a:pPr marL="457200" lvl="0" indent="-298450" algn="l" rtl="0">
              <a:spcBef>
                <a:spcPts val="0"/>
              </a:spcBef>
              <a:spcAft>
                <a:spcPts val="0"/>
              </a:spcAft>
              <a:buSzPts val="1100"/>
              <a:buChar char="-"/>
            </a:pPr>
            <a:r>
              <a:rPr lang="en-GB"/>
              <a:t>(We also t</a:t>
            </a:r>
            <a:r>
              <a:rPr lang="en-GB">
                <a:solidFill>
                  <a:schemeClr val="dk1"/>
                </a:solidFill>
              </a:rPr>
              <a:t>hought about aggregating across groups – like republicans, senators, specific states – but turned out to not be very interesting, especially for speech (too uniform))</a:t>
            </a:r>
            <a:endParaRPr/>
          </a:p>
          <a:p>
            <a:pPr marL="457200" lvl="0" indent="-298450" algn="l" rtl="0">
              <a:spcBef>
                <a:spcPts val="0"/>
              </a:spcBef>
              <a:spcAft>
                <a:spcPts val="0"/>
              </a:spcAft>
              <a:buSzPts val="1100"/>
              <a:buChar char="-"/>
            </a:pPr>
            <a:r>
              <a:rPr lang="en-GB"/>
              <a:t>Ultimately decided it was more valuable to be able to compare both speech and funding data across politicians at once, which brought us back to the sankey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10a767537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10a767537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Anna </a:t>
            </a:r>
            <a:endParaRPr/>
          </a:p>
          <a:p>
            <a:pPr marL="457200" lvl="0" indent="-298450" algn="l" rtl="0">
              <a:spcBef>
                <a:spcPts val="0"/>
              </a:spcBef>
              <a:spcAft>
                <a:spcPts val="0"/>
              </a:spcAft>
              <a:buSzPts val="1100"/>
              <a:buChar char="-"/>
            </a:pPr>
            <a:r>
              <a:rPr lang="en-GB"/>
              <a:t>Actually implementing the visualization was its own challenge</a:t>
            </a:r>
            <a:endParaRPr/>
          </a:p>
          <a:p>
            <a:pPr marL="457200" lvl="0" indent="-298450" algn="l" rtl="0">
              <a:spcBef>
                <a:spcPts val="0"/>
              </a:spcBef>
              <a:spcAft>
                <a:spcPts val="0"/>
              </a:spcAft>
              <a:buSzPts val="1100"/>
              <a:buChar char="-"/>
            </a:pPr>
            <a:r>
              <a:rPr lang="en-GB"/>
              <a:t>We used google charts to create our diagrams</a:t>
            </a:r>
            <a:endParaRPr/>
          </a:p>
          <a:p>
            <a:pPr marL="457200" lvl="0" indent="-298450" algn="l" rtl="0">
              <a:spcBef>
                <a:spcPts val="0"/>
              </a:spcBef>
              <a:spcAft>
                <a:spcPts val="0"/>
              </a:spcAft>
              <a:buSzPts val="1100"/>
              <a:buChar char="-"/>
            </a:pPr>
            <a:r>
              <a:rPr lang="en-GB"/>
              <a:t>This had the benefit of being simple and easy to learn, however there is not a ton of customization ability</a:t>
            </a:r>
            <a:endParaRPr/>
          </a:p>
          <a:p>
            <a:pPr marL="457200" lvl="0" indent="-298450" algn="l" rtl="0">
              <a:spcBef>
                <a:spcPts val="0"/>
              </a:spcBef>
              <a:spcAft>
                <a:spcPts val="0"/>
              </a:spcAft>
              <a:buSzPts val="1100"/>
              <a:buChar char="-"/>
            </a:pPr>
            <a:r>
              <a:rPr lang="en-GB"/>
              <a:t>Fetched and formatted data from api</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GB"/>
              <a:t>The biggest challenge that implementation brought up was how to visualize the statement data and the speech data concurrently given different scales</a:t>
            </a:r>
            <a:endParaRPr/>
          </a:p>
          <a:p>
            <a:pPr marL="457200" lvl="0" indent="-298450" algn="l" rtl="0">
              <a:spcBef>
                <a:spcPts val="0"/>
              </a:spcBef>
              <a:spcAft>
                <a:spcPts val="0"/>
              </a:spcAft>
              <a:buSzPts val="1100"/>
              <a:buChar char="-"/>
            </a:pPr>
            <a:r>
              <a:rPr lang="en-GB"/>
              <a:t>To present our speech data, we decided to use the proportion of tweets/statements belonging to a specific topic as the weight in our sankey diagram</a:t>
            </a:r>
            <a:endParaRPr/>
          </a:p>
          <a:p>
            <a:pPr marL="457200" lvl="0" indent="-298450" algn="l" rtl="0">
              <a:spcBef>
                <a:spcPts val="0"/>
              </a:spcBef>
              <a:spcAft>
                <a:spcPts val="0"/>
              </a:spcAft>
              <a:buSzPts val="1100"/>
              <a:buChar char="-"/>
            </a:pPr>
            <a:r>
              <a:rPr lang="en-GB"/>
              <a:t>Like in this example from our website, 25% of Tina Smith’s tweets fall into the category of Voting rights and election policy</a:t>
            </a:r>
            <a:endParaRPr/>
          </a:p>
          <a:p>
            <a:pPr marL="457200" lvl="0" indent="-298450" algn="l" rtl="0">
              <a:spcBef>
                <a:spcPts val="0"/>
              </a:spcBef>
              <a:spcAft>
                <a:spcPts val="0"/>
              </a:spcAft>
              <a:buSzPts val="1100"/>
              <a:buChar char="-"/>
            </a:pPr>
            <a:r>
              <a:rPr lang="en-GB"/>
              <a:t>Where these numbers / topics come from will be touched on later in the presentation</a:t>
            </a:r>
            <a:endParaRPr/>
          </a:p>
          <a:p>
            <a:pPr marL="457200" lvl="0" indent="-298450" algn="l" rtl="0">
              <a:spcBef>
                <a:spcPts val="0"/>
              </a:spcBef>
              <a:spcAft>
                <a:spcPts val="0"/>
              </a:spcAft>
              <a:buSzPts val="1100"/>
              <a:buChar char="-"/>
            </a:pPr>
            <a:r>
              <a:rPr lang="en-GB"/>
              <a:t>We wanted to have a sankey chart with both speech and funding data (3 columns)</a:t>
            </a:r>
            <a:endParaRPr/>
          </a:p>
          <a:p>
            <a:pPr marL="457200" lvl="0" indent="-298450" algn="l" rtl="0">
              <a:spcBef>
                <a:spcPts val="0"/>
              </a:spcBef>
              <a:spcAft>
                <a:spcPts val="0"/>
              </a:spcAft>
              <a:buSzPts val="1100"/>
              <a:buChar char="-"/>
            </a:pPr>
            <a:r>
              <a:rPr lang="en-GB"/>
              <a:t>but had issues of scale – funding numbers are very big, thousands of dollars, speech numbers are small, less than 1</a:t>
            </a:r>
            <a:endParaRPr/>
          </a:p>
          <a:p>
            <a:pPr marL="457200" lvl="0" indent="-298450" algn="l" rtl="0">
              <a:spcBef>
                <a:spcPts val="0"/>
              </a:spcBef>
              <a:spcAft>
                <a:spcPts val="0"/>
              </a:spcAft>
              <a:buSzPts val="1100"/>
              <a:buChar char="-"/>
            </a:pPr>
            <a:r>
              <a:rPr lang="en-GB"/>
              <a:t>Ended up deciding to show separately so the values remain meaningful</a:t>
            </a:r>
            <a:endParaRPr/>
          </a:p>
          <a:p>
            <a:pPr marL="0" lvl="0" indent="0" algn="l" rtl="0">
              <a:spcBef>
                <a:spcPts val="0"/>
              </a:spcBef>
              <a:spcAft>
                <a:spcPts val="0"/>
              </a:spcAft>
              <a:buNone/>
            </a:pPr>
            <a:endParaRPr/>
          </a:p>
          <a:p>
            <a:pPr marL="0" lvl="0" indent="0" algn="l" rtl="0">
              <a:spcBef>
                <a:spcPts val="0"/>
              </a:spcBef>
              <a:spcAft>
                <a:spcPts val="0"/>
              </a:spcAft>
              <a:buNone/>
            </a:pPr>
            <a:r>
              <a:rPr lang="en-GB"/>
              <a:t>Now, I’ll pass it over to Kevin to talk about the backend of our project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0f371fc888_4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0f371fc888_4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KEVIN:</a:t>
            </a:r>
            <a:endParaRPr b="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GB">
                <a:solidFill>
                  <a:schemeClr val="dk1"/>
                </a:solidFill>
              </a:rPr>
              <a:t>Now, I’ll talk about the technologies that powered the backend of our app. To serve the data to the frontend of our app, we needed an API, which we created using Flask. To store the data we collected, we used a MongoDB database.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0fcf406eed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0fcf406ee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KEVIN:</a:t>
            </a: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A MongoDB database consists of one or more collections, which consist of one or more documents. In our case, we had a collection storing all information on congresspeople, a collection storing all topic distributions for Tweets, and a collection storing all topic distributions for statements.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10ace9fb14_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10ace9fb14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KEVIN:</a:t>
            </a:r>
            <a:endParaRPr b="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GB"/>
              <a:t>So here’s a quick example. On the left, this is the information we collected for this congressperson. We have all of their demographic information along with the top industries that fund them, which is the “industry” field. </a:t>
            </a:r>
            <a:endParaRPr/>
          </a:p>
          <a:p>
            <a:pPr marL="0" lvl="0" indent="0" algn="l" rtl="0">
              <a:spcBef>
                <a:spcPts val="0"/>
              </a:spcBef>
              <a:spcAft>
                <a:spcPts val="0"/>
              </a:spcAft>
              <a:buNone/>
            </a:pPr>
            <a:endParaRPr/>
          </a:p>
          <a:p>
            <a:pPr marL="0" lvl="0" indent="0" algn="l" rtl="0">
              <a:spcBef>
                <a:spcPts val="0"/>
              </a:spcBef>
              <a:spcAft>
                <a:spcPts val="0"/>
              </a:spcAft>
              <a:buNone/>
            </a:pPr>
            <a:r>
              <a:rPr lang="en-GB"/>
              <a:t>On the right, we have the information for a particular Tweet. We track who made the Tweet along with the topic distribution for that Tweet, or essentially numbers that each indicate how much the Tweet belongs to that topic. As for how we got that information, I’ll introduce the idea of Topic Modeling.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0f371fc888_4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0f371fc888_4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DAVID</a:t>
            </a:r>
            <a:endParaRPr b="1"/>
          </a:p>
          <a:p>
            <a:pPr marL="0" lvl="0" indent="0" algn="l" rtl="0">
              <a:spcBef>
                <a:spcPts val="0"/>
              </a:spcBef>
              <a:spcAft>
                <a:spcPts val="0"/>
              </a:spcAft>
              <a:buNone/>
            </a:pPr>
            <a:r>
              <a:rPr lang="en-GB"/>
              <a:t>Topic modeling is an unsupervised machine learning technique in natural language processing that aims to take a collection of documents </a:t>
            </a:r>
            <a:r>
              <a:rPr lang="en-GB" b="1"/>
              <a:t>CLICK </a:t>
            </a:r>
            <a:r>
              <a:rPr lang="en-GB"/>
              <a:t>and automatically identify and cluster topics present in them.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0f90276fb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0f90276f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DAVID</a:t>
            </a:r>
            <a:endParaRPr b="1">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There are many different approaches that can be used for topic modeling, but the technique we used is called Latent Dirichlet Allocation (LDA). There are two main ideas in LDA: each document is a mixture of a set number of topics, and each topic is a probability distribution over the words in the text. </a:t>
            </a:r>
            <a:r>
              <a:rPr lang="en-GB" b="1">
                <a:solidFill>
                  <a:schemeClr val="dk1"/>
                </a:solidFill>
              </a:rPr>
              <a:t>CLICK </a:t>
            </a:r>
            <a:r>
              <a:rPr lang="en-GB">
                <a:solidFill>
                  <a:schemeClr val="dk1"/>
                </a:solidFill>
              </a:rPr>
              <a:t>During the modeling process, LDA assigns each word in a document to a topic based on its probability of occurring in that topic, and updates all the topic distributions based on the observed word-topic assignments. The final output of LDA is a set of topic distributions that indicate the probability of each topic being present in each document, and a set of word distributions that indicate the probability of each word being present in each topic. Before actually using LDA, however, we needed to first clean the text data, which I’ll let Ben talk about.</a:t>
            </a:r>
            <a:endParaRPr b="1"/>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0f371fc888_2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0f371fc888_2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Ben</a:t>
            </a:r>
            <a:endParaRPr b="1"/>
          </a:p>
          <a:p>
            <a:pPr marL="0" lvl="0" indent="0" algn="l" rtl="0">
              <a:spcBef>
                <a:spcPts val="0"/>
              </a:spcBef>
              <a:spcAft>
                <a:spcPts val="0"/>
              </a:spcAft>
              <a:buClr>
                <a:schemeClr val="dk1"/>
              </a:buClr>
              <a:buSzPts val="1100"/>
              <a:buFont typeface="Arial"/>
              <a:buNone/>
            </a:pPr>
            <a:r>
              <a:rPr lang="en-GB">
                <a:solidFill>
                  <a:schemeClr val="dk1"/>
                </a:solidFill>
              </a:rPr>
              <a:t>Tweets, like most social media posts, are often messy and can contain lots irrelevant information that can reduce the accuracy of our analysis. To improve our model, we needed to perform lots of text sanitization processes such as: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CHISOM</a:t>
            </a:r>
            <a:endParaRPr b="1"/>
          </a:p>
          <a:p>
            <a:pPr marL="0" lvl="0" indent="0" algn="l" rtl="0">
              <a:spcBef>
                <a:spcPts val="0"/>
              </a:spcBef>
              <a:spcAft>
                <a:spcPts val="0"/>
              </a:spcAft>
              <a:buNone/>
            </a:pPr>
            <a:r>
              <a:rPr lang="en-GB"/>
              <a:t>“Is a Dollar Worth a Thousand Words?: Visualizing the Connections Between U.S. Congress Members’ Funding and Speech”. To give you a general idea of what we are going to talk about, David has something to show you. (switch to David’s animation slide)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0f90276fbc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0f90276fb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DAVID</a:t>
            </a:r>
            <a:endParaRPr b="1"/>
          </a:p>
          <a:p>
            <a:pPr marL="0" lvl="0" indent="0" algn="l" rtl="0">
              <a:spcBef>
                <a:spcPts val="0"/>
              </a:spcBef>
              <a:spcAft>
                <a:spcPts val="0"/>
              </a:spcAft>
              <a:buNone/>
            </a:pPr>
            <a:r>
              <a:rPr lang="en-GB"/>
              <a:t>To use LDA, it’s necessary to specify the number of topics. The number of topics is a hyperparameter, which is a number we manually set and can affect the performance of the model. To do this, we used 2 metrics– the Cao Juan and the De Veaud metrics– and ran the model on a wide range of numbers. Then, we selected the number that minimizes the Cao Juan metric and maximizes the De Veaud metric.</a:t>
            </a:r>
            <a:endParaRPr/>
          </a:p>
          <a:p>
            <a:pPr marL="0" lvl="0" indent="0" algn="l" rtl="0">
              <a:spcBef>
                <a:spcPts val="0"/>
              </a:spcBef>
              <a:spcAft>
                <a:spcPts val="0"/>
              </a:spcAft>
              <a:buNone/>
            </a:pPr>
            <a:endParaRPr/>
          </a:p>
          <a:p>
            <a:pPr marL="0" lvl="0" indent="0" algn="l" rtl="0">
              <a:spcBef>
                <a:spcPts val="0"/>
              </a:spcBef>
              <a:spcAft>
                <a:spcPts val="0"/>
              </a:spcAft>
              <a:buNone/>
            </a:pPr>
            <a:r>
              <a:rPr lang="en-GB"/>
              <a:t>After we have narrowed down the potential number of topics we want to use, we would evaluate the topics ourselves and see which ones worked best.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0f90276fbc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0f90276fbc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DAVID</a:t>
            </a:r>
            <a:endParaRPr b="1"/>
          </a:p>
          <a:p>
            <a:pPr marL="0" lvl="0" indent="0" algn="l" rtl="0">
              <a:spcBef>
                <a:spcPts val="0"/>
              </a:spcBef>
              <a:spcAft>
                <a:spcPts val="0"/>
              </a:spcAft>
              <a:buNone/>
            </a:pPr>
            <a:r>
              <a:rPr lang="en-GB"/>
              <a:t>After choosing our number of topics k, the model will cluster our text corpus into k topics. </a:t>
            </a:r>
            <a:r>
              <a:rPr lang="en-GB" b="1"/>
              <a:t>CLICK </a:t>
            </a:r>
            <a:r>
              <a:rPr lang="en-GB"/>
              <a:t>Each topic will be an ordered list of words ranked on how relevant the model thinks a particular word belongs to a topic. This is done in aggregate of all our of our data.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10fc306743_6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10fc306743_6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DAVID</a:t>
            </a:r>
            <a:endParaRPr b="1"/>
          </a:p>
          <a:p>
            <a:pPr marL="0" lvl="0" indent="0" algn="l" rtl="0">
              <a:spcBef>
                <a:spcPts val="0"/>
              </a:spcBef>
              <a:spcAft>
                <a:spcPts val="0"/>
              </a:spcAft>
              <a:buNone/>
            </a:pPr>
            <a:r>
              <a:rPr lang="en-GB"/>
              <a:t>Furthermore, for each document, we will have a breakdown of the probability distribution of the topics. </a:t>
            </a:r>
            <a:r>
              <a:rPr lang="en-GB" b="1"/>
              <a:t>CLICK</a:t>
            </a:r>
            <a:r>
              <a:rPr lang="en-GB"/>
              <a:t> These numbers indicate how likely a document is classified to a certain topic. In our tool, we then collect this information for all documents from a certain congressperson or group of congresspeople to get a glimpse into the topics that they talk about most.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10a767537d_2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210a767537d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KEVIN:</a:t>
            </a:r>
            <a:endParaRPr b="1"/>
          </a:p>
          <a:p>
            <a:pPr marL="0" lvl="0" indent="0" algn="l" rtl="0">
              <a:spcBef>
                <a:spcPts val="0"/>
              </a:spcBef>
              <a:spcAft>
                <a:spcPts val="0"/>
              </a:spcAft>
              <a:buNone/>
            </a:pPr>
            <a:endParaRPr b="1"/>
          </a:p>
          <a:p>
            <a:pPr marL="0" lvl="0" indent="0" algn="l" rtl="0">
              <a:spcBef>
                <a:spcPts val="0"/>
              </a:spcBef>
              <a:spcAft>
                <a:spcPts val="0"/>
              </a:spcAft>
              <a:buNone/>
            </a:pPr>
            <a:r>
              <a:rPr lang="en-GB"/>
              <a:t>Once we have used LDA to extract the topics from our Tweets and Statements, it was up to us to manually inspect those topics and give them labels. </a:t>
            </a:r>
            <a:endParaRPr/>
          </a:p>
          <a:p>
            <a:pPr marL="0" lvl="0" indent="0" algn="l" rtl="0">
              <a:spcBef>
                <a:spcPts val="0"/>
              </a:spcBef>
              <a:spcAft>
                <a:spcPts val="0"/>
              </a:spcAft>
              <a:buNone/>
            </a:pPr>
            <a:endParaRPr/>
          </a:p>
          <a:p>
            <a:pPr marL="0" lvl="0" indent="0" algn="l" rtl="0">
              <a:spcBef>
                <a:spcPts val="0"/>
              </a:spcBef>
              <a:spcAft>
                <a:spcPts val="0"/>
              </a:spcAft>
              <a:buNone/>
            </a:pPr>
            <a:r>
              <a:rPr lang="en-GB"/>
              <a:t>For each topic, we queried the Tweets that had the highest probability of belonging to that topic. We would carefully read over these Tweets and try to come up with a topic label that would make sense. Here’s an example. You can take a moment to read them over and see if you can come up with anything … The label we ended up giving this topic was “Foreign policy/immigration”.</a:t>
            </a:r>
            <a:endParaRPr/>
          </a:p>
          <a:p>
            <a:pPr marL="0" lvl="0" indent="0" algn="l" rtl="0">
              <a:spcBef>
                <a:spcPts val="0"/>
              </a:spcBef>
              <a:spcAft>
                <a:spcPts val="0"/>
              </a:spcAft>
              <a:buNone/>
            </a:pPr>
            <a:endParaRPr/>
          </a:p>
          <a:p>
            <a:pPr marL="0" lvl="0" indent="0" algn="l" rtl="0">
              <a:spcBef>
                <a:spcPts val="0"/>
              </a:spcBef>
              <a:spcAft>
                <a:spcPts val="0"/>
              </a:spcAft>
              <a:buNone/>
            </a:pPr>
            <a:r>
              <a:rPr lang="en-GB"/>
              <a:t>Clearly this is a subjective process; there are many possible label names we could have given each topic, but we tried our best to come up with ones that encompassed all documents classified into that topic. This was also an iterative process, as we encountered topics that were not useful. For instance, on one iteration of topic modeling we encountered a topic that consisted on entirely Spanish tweets. We would then refine our text preprocessing procedure and try again.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0f371fc888_4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0f371fc888_4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KEVIN:</a:t>
            </a:r>
            <a:endParaRPr b="1"/>
          </a:p>
          <a:p>
            <a:pPr marL="0" lvl="0" indent="0" algn="l" rtl="0">
              <a:spcBef>
                <a:spcPts val="0"/>
              </a:spcBef>
              <a:spcAft>
                <a:spcPts val="0"/>
              </a:spcAft>
              <a:buNone/>
            </a:pPr>
            <a:endParaRPr b="1"/>
          </a:p>
          <a:p>
            <a:pPr marL="0" lvl="0" indent="0" algn="l" rtl="0">
              <a:spcBef>
                <a:spcPts val="0"/>
              </a:spcBef>
              <a:spcAft>
                <a:spcPts val="0"/>
              </a:spcAft>
              <a:buNone/>
            </a:pPr>
            <a:r>
              <a:rPr lang="en-GB"/>
              <a:t>After doing many rounds of modeling, we arrived at our final set of Tweet labels. These were our final set of labels, but they weren’t perfect. As you can see, we labeled topics 2 and 5 as “Events/Self-promotion”, as we couldn’t make a clear distinction between them. So in our tool, we simply merged them into one topic.</a:t>
            </a: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10ace9fb14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10ace9fb14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KEVIN:</a:t>
            </a:r>
            <a:endParaRPr b="1"/>
          </a:p>
          <a:p>
            <a:pPr marL="0" lvl="0" indent="0" algn="l" rtl="0">
              <a:spcBef>
                <a:spcPts val="0"/>
              </a:spcBef>
              <a:spcAft>
                <a:spcPts val="0"/>
              </a:spcAft>
              <a:buNone/>
            </a:pPr>
            <a:endParaRPr b="1"/>
          </a:p>
          <a:p>
            <a:pPr marL="0" lvl="0" indent="0" algn="l" rtl="0">
              <a:spcBef>
                <a:spcPts val="0"/>
              </a:spcBef>
              <a:spcAft>
                <a:spcPts val="0"/>
              </a:spcAft>
              <a:buNone/>
            </a:pPr>
            <a:r>
              <a:rPr lang="en-GB"/>
              <a:t>Here are our final set of statement labels. As with the Tweet labels, these were definitely not perfect. The topics that were coherent tended to be very good; the documents that were assigned to these topics had much higher probability values than we saw with the Tweets, which we attribute to the fact that the statements are simply longer. </a:t>
            </a:r>
            <a:endParaRPr/>
          </a:p>
          <a:p>
            <a:pPr marL="0" lvl="0" indent="0" algn="l" rtl="0">
              <a:spcBef>
                <a:spcPts val="0"/>
              </a:spcBef>
              <a:spcAft>
                <a:spcPts val="0"/>
              </a:spcAft>
              <a:buNone/>
            </a:pPr>
            <a:endParaRPr/>
          </a:p>
          <a:p>
            <a:pPr marL="0" lvl="0" indent="0" algn="l" rtl="0">
              <a:spcBef>
                <a:spcPts val="0"/>
              </a:spcBef>
              <a:spcAft>
                <a:spcPts val="0"/>
              </a:spcAft>
              <a:buNone/>
            </a:pPr>
            <a:r>
              <a:rPr lang="en-GB"/>
              <a:t>However, as one can see, there are 7 junk topics: 1, 6, 7, 11, 14, 15, and 21. These were topics that we simply could not intuit a label for. We suspect that these topics are a result of messiness in our statement data. Although we spent a huge chunk of time cleaning the data using regular expressions, there were still many undesirable words that made it through. To deal with this, we simply ignored any documents that were assigned to any of the junk topics.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0f371fc888_4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0f371fc888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KEVIN:</a:t>
            </a: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None/>
            </a:pPr>
            <a:r>
              <a:rPr lang="en-GB"/>
              <a:t>So I’ve mentioned how </a:t>
            </a:r>
            <a:r>
              <a:rPr lang="en-GB">
                <a:solidFill>
                  <a:schemeClr val="dk1"/>
                </a:solidFill>
              </a:rPr>
              <a:t>we ignored any statements that were assigned to any of the junk topics, but those weren’t the only documents we chose to ignore. If one recalls from earlier about LDA, each document has its own probability distribution, and these distributions can look vastly different; they can be very uniform, which means that the corresponding document doesn’t really belong to any of the topics.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0fcf406eed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0fcf406ee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KEVIN:</a:t>
            </a: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None/>
            </a:pPr>
            <a:r>
              <a:rPr lang="en-GB"/>
              <a:t>Other documents, on the other hand, have very non-uniform distributions. These are the ones we were after, as they provides a useful snapshot into what a congressperson was talking about in that document. So, </a:t>
            </a:r>
            <a:r>
              <a:rPr lang="en-GB" b="1"/>
              <a:t>how do we determine whether a document truly belongs to a certain topic?</a:t>
            </a:r>
            <a:r>
              <a:rPr lang="en-GB"/>
              <a:t> This question required manual investigation; we had to examine many documents along with their associated probability scores to determine a threshold below which the documents started being unrelated to the topic. For Tweets, we found this threshold to be 0.15, and for statements, we found this threshold to be 0.2. Therefore, for every document, we consider it to be “assigned” to any topic for which the corresponding probability value is greater than those thresholds we set. Now that you understand more about our topics, I’ll let Chisom talk more about the design of the website.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0f9027757f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0f9027757f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CHISOM</a:t>
            </a:r>
            <a:endParaRPr b="1"/>
          </a:p>
          <a:p>
            <a:pPr marL="0" lvl="0" indent="0" algn="l" rtl="0">
              <a:spcBef>
                <a:spcPts val="0"/>
              </a:spcBef>
              <a:spcAft>
                <a:spcPts val="0"/>
              </a:spcAft>
              <a:buNone/>
            </a:pPr>
            <a:r>
              <a:rPr lang="en-GB"/>
              <a:t>Has anyone ever used React? (look around the room, maybe show of hands). Even more specific, has anyone used React Bootstrap? (again, look around). Well, for the front-end side of this project, we decided to use React and the its _____ Bootstrap to ease the process of building the website and its different components, such as the navigation bar and unique buttons that we created.</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0f371fc888_4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0f371fc888_4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Chisom / Anna</a:t>
            </a:r>
            <a:endParaRPr/>
          </a:p>
          <a:p>
            <a:pPr marL="0" lvl="0" indent="0" algn="l" rtl="0">
              <a:spcBef>
                <a:spcPts val="0"/>
              </a:spcBef>
              <a:spcAft>
                <a:spcPts val="0"/>
              </a:spcAft>
              <a:buNone/>
            </a:pPr>
            <a:endParaRPr/>
          </a:p>
          <a:p>
            <a:pPr marL="0" lvl="0" indent="0" algn="l" rtl="0">
              <a:spcBef>
                <a:spcPts val="0"/>
              </a:spcBef>
              <a:spcAft>
                <a:spcPts val="0"/>
              </a:spcAft>
              <a:buNone/>
            </a:pPr>
            <a:r>
              <a:rPr lang="en-GB"/>
              <a:t>(give them 3 min to play around, then move on (minutes includes us walking through it))</a:t>
            </a:r>
            <a:endParaRPr/>
          </a:p>
          <a:p>
            <a:pPr marL="0" lvl="0" indent="0" algn="l" rtl="0">
              <a:spcBef>
                <a:spcPts val="0"/>
              </a:spcBef>
              <a:spcAft>
                <a:spcPts val="0"/>
              </a:spcAft>
              <a:buNone/>
            </a:pPr>
            <a:endParaRPr/>
          </a:p>
          <a:p>
            <a:pPr marL="0" lvl="0" indent="0" algn="l" rtl="0">
              <a:spcBef>
                <a:spcPts val="0"/>
              </a:spcBef>
              <a:spcAft>
                <a:spcPts val="0"/>
              </a:spcAft>
              <a:buNone/>
            </a:pPr>
            <a:r>
              <a:rPr lang="en-GB"/>
              <a:t>Now, we will demonstrate how to use the website. You can also tag along and try it out by typing in this url into your browser (with http:// in front if it asks for it). Note: the website was designed for laptop / computer use, with how the components of the page are structured around each other; however, it is still usable through a phone screen size.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GB">
                <a:solidFill>
                  <a:schemeClr val="dk1"/>
                </a:solidFill>
              </a:rPr>
              <a:t>Anna has talked about representing the data. What I focused on the most was figuring out how the user was going to interact with said data. As you can see there, there are a bunch of buttons. Quite a lot of them (if you consider each state having its own individual button). As a user, you can filter the list of federal congresspeople chamber, party, or state (and any combination of those filters). I’m just going to quickly illustrate how you would interact with this filtering system.</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457200" lvl="0" indent="-298450" algn="l" rtl="0">
              <a:spcBef>
                <a:spcPts val="0"/>
              </a:spcBef>
              <a:spcAft>
                <a:spcPts val="0"/>
              </a:spcAft>
              <a:buClr>
                <a:schemeClr val="dk1"/>
              </a:buClr>
              <a:buSzPts val="1100"/>
              <a:buAutoNum type="arabicParenR"/>
            </a:pPr>
            <a:r>
              <a:rPr lang="en-GB">
                <a:solidFill>
                  <a:schemeClr val="dk1"/>
                </a:solidFill>
              </a:rPr>
              <a:t>Let’s say I want to see information about MN representatives. What if I filter by party? By clicking “filter” after making my selections, the congresspeople that meet that criteria are displayed in the box on the right. Here’s are the republican Minnesotan representatives. And finally those who identify themselves with the Independent party. </a:t>
            </a:r>
            <a:endParaRPr>
              <a:solidFill>
                <a:schemeClr val="dk1"/>
              </a:solidFill>
            </a:endParaRPr>
          </a:p>
          <a:p>
            <a:pPr marL="457200" lvl="0" indent="-298450" algn="l" rtl="0">
              <a:spcBef>
                <a:spcPts val="0"/>
              </a:spcBef>
              <a:spcAft>
                <a:spcPts val="0"/>
              </a:spcAft>
              <a:buClr>
                <a:schemeClr val="dk1"/>
              </a:buClr>
              <a:buSzPts val="1100"/>
              <a:buAutoNum type="arabicParenR"/>
            </a:pPr>
            <a:r>
              <a:rPr lang="en-GB">
                <a:solidFill>
                  <a:schemeClr val="dk1"/>
                </a:solidFill>
              </a:rPr>
              <a:t>Because there aren’t any Minnesotan congresspeople who aren’t associated with the independent party, no one shows up (and in case you’re wondering, there are only two politicians associated with the independent party: Bernie Sanders from Vermont and Angus King Jr. from Maine).</a:t>
            </a:r>
            <a:endParaRPr>
              <a:solidFill>
                <a:schemeClr val="dk1"/>
              </a:solidFill>
            </a:endParaRPr>
          </a:p>
          <a:p>
            <a:pPr marL="457200" lvl="0" indent="-298450" algn="l" rtl="0">
              <a:spcBef>
                <a:spcPts val="0"/>
              </a:spcBef>
              <a:spcAft>
                <a:spcPts val="0"/>
              </a:spcAft>
              <a:buClr>
                <a:schemeClr val="dk1"/>
              </a:buClr>
              <a:buSzPts val="1100"/>
              <a:buAutoNum type="arabicParenR"/>
            </a:pPr>
            <a:r>
              <a:rPr lang="en-GB">
                <a:solidFill>
                  <a:schemeClr val="dk1"/>
                </a:solidFill>
              </a:rPr>
              <a:t>But let’s go back to House representatives from Minnesota. Here they are on the right. Something to note: as you have probably noticed, the buttons with the politicians’ names (which I will call poliButtons) are “filled” in. In other words, they are already pre-selected. So, when the user clicks “Display visualization(s) below”, you will be presented with sankey diagrams that contain information about all of them.</a:t>
            </a:r>
            <a:endParaRPr>
              <a:solidFill>
                <a:schemeClr val="dk1"/>
              </a:solidFill>
            </a:endParaRPr>
          </a:p>
          <a:p>
            <a:pPr marL="457200" lvl="0" indent="-298450" algn="l" rtl="0">
              <a:spcBef>
                <a:spcPts val="0"/>
              </a:spcBef>
              <a:spcAft>
                <a:spcPts val="0"/>
              </a:spcAft>
              <a:buClr>
                <a:schemeClr val="dk1"/>
              </a:buClr>
              <a:buSzPts val="1100"/>
              <a:buAutoNum type="arabicParenR"/>
            </a:pPr>
            <a:r>
              <a:rPr lang="en-GB">
                <a:solidFill>
                  <a:schemeClr val="dk1"/>
                </a:solidFill>
              </a:rPr>
              <a:t>Due to the complexity of the data and the fact that congresspeople can be write tweets about various topics, receive funding from different industries, and talk about a variety of topics, we recommend having up to 10 congresspeople selected before displaying the sankey diagrams because there’s only so much that can be seen without it being overwhelming.</a:t>
            </a:r>
            <a:endParaRPr>
              <a:solidFill>
                <a:schemeClr val="dk1"/>
              </a:solidFill>
            </a:endParaRPr>
          </a:p>
          <a:p>
            <a:pPr marL="457200" lvl="0" indent="-298450" algn="l" rtl="0">
              <a:spcBef>
                <a:spcPts val="0"/>
              </a:spcBef>
              <a:spcAft>
                <a:spcPts val="0"/>
              </a:spcAft>
              <a:buClr>
                <a:schemeClr val="dk1"/>
              </a:buClr>
              <a:buSzPts val="1100"/>
              <a:buAutoNum type="arabicParenR"/>
            </a:pPr>
            <a:r>
              <a:rPr lang="en-GB">
                <a:solidFill>
                  <a:schemeClr val="dk1"/>
                </a:solidFill>
              </a:rPr>
              <a:t>If you want to refine who’s data you see, you can also deselect them and then display their information</a:t>
            </a:r>
            <a:endParaRPr>
              <a:solidFill>
                <a:schemeClr val="dk1"/>
              </a:solidFill>
            </a:endParaRPr>
          </a:p>
          <a:p>
            <a:pPr marL="457200" lvl="0" indent="-298450" algn="l" rtl="0">
              <a:spcBef>
                <a:spcPts val="0"/>
              </a:spcBef>
              <a:spcAft>
                <a:spcPts val="0"/>
              </a:spcAft>
              <a:buClr>
                <a:schemeClr val="dk1"/>
              </a:buClr>
              <a:buSzPts val="1100"/>
              <a:buAutoNum type="arabicParenR"/>
            </a:pPr>
            <a:r>
              <a:rPr lang="en-GB">
                <a:solidFill>
                  <a:schemeClr val="dk1"/>
                </a:solidFill>
              </a:rPr>
              <a:t>Just to give you an example of the data that you would see: if I wanted to know more information about the topics of tweets by the senators from Minnesota, ______ and _____, I would filter accordingly, then click “Display Visualization(s) Below”. This sankey would be one of the three displayed (the other two being industry funding and statement topics), and with it, I can see (include topics and stuff)</a:t>
            </a:r>
            <a:endParaRPr/>
          </a:p>
          <a:p>
            <a:pPr marL="0" lvl="0" indent="0" algn="l" rtl="0">
              <a:spcBef>
                <a:spcPts val="0"/>
              </a:spcBef>
              <a:spcAft>
                <a:spcPts val="0"/>
              </a:spcAft>
              <a:buNone/>
            </a:pPr>
            <a:endParaRPr/>
          </a:p>
          <a:p>
            <a:pPr marL="0" lvl="0" indent="0" algn="l" rtl="0">
              <a:spcBef>
                <a:spcPts val="0"/>
              </a:spcBef>
              <a:spcAft>
                <a:spcPts val="0"/>
              </a:spcAft>
              <a:buNone/>
            </a:pPr>
            <a:r>
              <a:rPr lang="en-GB"/>
              <a:t>Agenda of the demo:</a:t>
            </a:r>
            <a:endParaRPr/>
          </a:p>
          <a:p>
            <a:pPr marL="457200" lvl="0" indent="-298450" algn="l" rtl="0">
              <a:spcBef>
                <a:spcPts val="0"/>
              </a:spcBef>
              <a:spcAft>
                <a:spcPts val="0"/>
              </a:spcAft>
              <a:buSzPts val="1100"/>
              <a:buAutoNum type="arabicPeriod"/>
            </a:pPr>
            <a:r>
              <a:rPr lang="en-GB"/>
              <a:t>present the site, briefly review over the text on the main page</a:t>
            </a:r>
            <a:endParaRPr/>
          </a:p>
          <a:p>
            <a:pPr marL="457200" lvl="0" indent="-298450" algn="l" rtl="0">
              <a:spcBef>
                <a:spcPts val="0"/>
              </a:spcBef>
              <a:spcAft>
                <a:spcPts val="0"/>
              </a:spcAft>
              <a:buSzPts val="1100"/>
              <a:buAutoNum type="arabicPeriod"/>
            </a:pPr>
            <a:r>
              <a:rPr lang="en-GB"/>
              <a:t>scroll down and play around with the filtering system; point the following below:</a:t>
            </a:r>
            <a:endParaRPr/>
          </a:p>
          <a:p>
            <a:pPr marL="914400" lvl="1" indent="-298450" algn="l" rtl="0">
              <a:spcBef>
                <a:spcPts val="0"/>
              </a:spcBef>
              <a:spcAft>
                <a:spcPts val="0"/>
              </a:spcAft>
              <a:buSzPts val="1100"/>
              <a:buAutoNum type="alphaLcPeriod"/>
            </a:pPr>
            <a:r>
              <a:rPr lang="en-GB"/>
              <a:t>no selection equals all of the politicians listed</a:t>
            </a:r>
            <a:endParaRPr/>
          </a:p>
          <a:p>
            <a:pPr marL="914400" lvl="1" indent="-298450" algn="l" rtl="0">
              <a:spcBef>
                <a:spcPts val="0"/>
              </a:spcBef>
              <a:spcAft>
                <a:spcPts val="0"/>
              </a:spcAft>
              <a:buSzPts val="1100"/>
              <a:buAutoNum type="alphaLcPeriod"/>
            </a:pPr>
            <a:r>
              <a:rPr lang="en-GB"/>
              <a:t>same thing if you select all of one category</a:t>
            </a:r>
            <a:endParaRPr/>
          </a:p>
          <a:p>
            <a:pPr marL="914400" lvl="1" indent="-298450" algn="l" rtl="0">
              <a:spcBef>
                <a:spcPts val="0"/>
              </a:spcBef>
              <a:spcAft>
                <a:spcPts val="0"/>
              </a:spcAft>
              <a:buSzPts val="1100"/>
              <a:buAutoNum type="alphaLcPeriod"/>
            </a:pPr>
            <a:r>
              <a:rPr lang="en-GB" strike="sngStrike"/>
              <a:t>if none show up (such as independent from Texas), no politicians will show up</a:t>
            </a:r>
            <a:endParaRPr strike="sngStrike"/>
          </a:p>
          <a:p>
            <a:pPr marL="457200" lvl="0" indent="-298450" algn="l" rtl="0">
              <a:spcBef>
                <a:spcPts val="0"/>
              </a:spcBef>
              <a:spcAft>
                <a:spcPts val="0"/>
              </a:spcAft>
              <a:buSzPts val="1100"/>
              <a:buAutoNum type="arabicPeriod"/>
            </a:pPr>
            <a:r>
              <a:rPr lang="en-GB"/>
              <a:t>demonstrate the sankey diagram with politicians from Minnesota (using examples show before)</a:t>
            </a:r>
            <a:endParaRPr/>
          </a:p>
          <a:p>
            <a:pPr marL="914400" lvl="1" indent="-298450" algn="l" rtl="0">
              <a:spcBef>
                <a:spcPts val="0"/>
              </a:spcBef>
              <a:spcAft>
                <a:spcPts val="0"/>
              </a:spcAft>
              <a:buSzPts val="1100"/>
              <a:buAutoNum type="alphaLcPeriod"/>
            </a:pPr>
            <a:r>
              <a:rPr lang="en-GB"/>
              <a:t>remember to deselect and show the modified sankey diagrams</a:t>
            </a:r>
            <a:endParaRPr/>
          </a:p>
          <a:p>
            <a:pPr marL="457200" lvl="0" indent="-298450" algn="l" rtl="0">
              <a:spcBef>
                <a:spcPts val="0"/>
              </a:spcBef>
              <a:spcAft>
                <a:spcPts val="0"/>
              </a:spcAft>
              <a:buSzPts val="1100"/>
              <a:buAutoNum type="arabicPeriod"/>
            </a:pPr>
            <a:r>
              <a:rPr lang="en-GB"/>
              <a:t>show legend and what happens when you click the links (leading to the data page)</a:t>
            </a:r>
            <a:endParaRPr/>
          </a:p>
          <a:p>
            <a:pPr marL="0" lvl="0" indent="0" algn="l" rtl="0">
              <a:spcBef>
                <a:spcPts val="0"/>
              </a:spcBef>
              <a:spcAft>
                <a:spcPts val="0"/>
              </a:spcAft>
              <a:buNone/>
            </a:pPr>
            <a:endParaRPr/>
          </a:p>
          <a:p>
            <a:pPr marL="0" lvl="0" indent="0" algn="l" rtl="0">
              <a:spcBef>
                <a:spcPts val="0"/>
              </a:spcBef>
              <a:spcAft>
                <a:spcPts val="0"/>
              </a:spcAft>
              <a:buNone/>
            </a:pPr>
            <a:r>
              <a:rPr lang="en-GB"/>
              <a:t>“depending on who you chose, it may look very similar, but all the data is represented”</a:t>
            </a:r>
            <a:endParaRPr/>
          </a:p>
          <a:p>
            <a:pPr marL="0" lvl="0" indent="0" algn="l" rtl="0">
              <a:spcBef>
                <a:spcPts val="0"/>
              </a:spcBef>
              <a:spcAft>
                <a:spcPts val="0"/>
              </a:spcAft>
              <a:buNone/>
            </a:pPr>
            <a:endParaRPr/>
          </a:p>
          <a:p>
            <a:pPr marL="0" lvl="0" indent="0" algn="l" rtl="0">
              <a:spcBef>
                <a:spcPts val="0"/>
              </a:spcBef>
              <a:spcAft>
                <a:spcPts val="0"/>
              </a:spcAft>
              <a:buNone/>
            </a:pPr>
            <a:r>
              <a:rPr lang="en-GB"/>
              <a:t>remember to scroll all the way down…</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14b00d2a7b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214b00d2a7b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115" name="Google Shape;115;g214b00d2a7b_0_7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10fc306743_3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10fc306743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Chisom</a:t>
            </a:r>
            <a:endParaRPr/>
          </a:p>
          <a:p>
            <a:pPr marL="0" lvl="0" indent="0" algn="l" rtl="0">
              <a:spcBef>
                <a:spcPts val="0"/>
              </a:spcBef>
              <a:spcAft>
                <a:spcPts val="0"/>
              </a:spcAft>
              <a:buNone/>
            </a:pPr>
            <a:r>
              <a:rPr lang="en-GB"/>
              <a:t>Think about how the readers’ eyes will move across the screen.</a:t>
            </a:r>
            <a:endParaRPr/>
          </a:p>
          <a:p>
            <a:pPr marL="0" lvl="0" indent="0" algn="l" rtl="0">
              <a:spcBef>
                <a:spcPts val="0"/>
              </a:spcBef>
              <a:spcAft>
                <a:spcPts val="0"/>
              </a:spcAft>
              <a:buNone/>
            </a:pPr>
            <a:endParaRPr/>
          </a:p>
          <a:p>
            <a:pPr marL="0" lvl="0" indent="0" algn="l" rtl="0">
              <a:spcBef>
                <a:spcPts val="0"/>
              </a:spcBef>
              <a:spcAft>
                <a:spcPts val="0"/>
              </a:spcAft>
              <a:buNone/>
            </a:pPr>
            <a:r>
              <a:rPr lang="en-GB"/>
              <a:t>An important aspect of front-end design, as you can imagine, is usability. Thinking about how a user will look around a site, trying to figure out how their eyes would track across a page, creating an interface that is not only easy to use, but also easy to understand. When we were designing the layout of the filtering system, these were the kinds of questions we had to ask ourselves:</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GB"/>
              <a:t>one (with them showing up with interaction)</a:t>
            </a:r>
            <a:endParaRPr/>
          </a:p>
          <a:p>
            <a:pPr marL="457200" lvl="0" indent="-298450" algn="l" rtl="0">
              <a:spcBef>
                <a:spcPts val="0"/>
              </a:spcBef>
              <a:spcAft>
                <a:spcPts val="0"/>
              </a:spcAft>
              <a:buSzPts val="1100"/>
              <a:buAutoNum type="arabicPeriod"/>
            </a:pPr>
            <a:r>
              <a:rPr lang="en-GB"/>
              <a:t>two</a:t>
            </a:r>
            <a:endParaRPr/>
          </a:p>
          <a:p>
            <a:pPr marL="457200" lvl="0" indent="-298450" algn="l" rtl="0">
              <a:spcBef>
                <a:spcPts val="0"/>
              </a:spcBef>
              <a:spcAft>
                <a:spcPts val="0"/>
              </a:spcAft>
              <a:buSzPts val="1100"/>
              <a:buAutoNum type="arabicPeriod"/>
            </a:pPr>
            <a:r>
              <a:rPr lang="en-GB"/>
              <a:t>three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 hover over the widths to demonstrate the data ****</a:t>
            </a:r>
            <a:endParaRPr/>
          </a:p>
          <a:p>
            <a:pPr marL="0" lvl="0" indent="0" algn="l" rtl="0">
              <a:spcBef>
                <a:spcPts val="0"/>
              </a:spcBef>
              <a:spcAft>
                <a:spcPts val="0"/>
              </a:spcAft>
              <a:buNone/>
            </a:pPr>
            <a:endParaRPr/>
          </a:p>
          <a:p>
            <a:pPr marL="0" lvl="0" indent="0" algn="l" rtl="0">
              <a:spcBef>
                <a:spcPts val="0"/>
              </a:spcBef>
              <a:spcAft>
                <a:spcPts val="0"/>
              </a:spcAft>
              <a:buNone/>
            </a:pPr>
            <a:r>
              <a:rPr lang="en-GB"/>
              <a:t>also how would they input stuff</a:t>
            </a:r>
            <a:endParaRPr/>
          </a:p>
          <a:p>
            <a:pPr marL="0" lvl="0" indent="0" algn="l" rtl="0">
              <a:spcBef>
                <a:spcPts val="0"/>
              </a:spcBef>
              <a:spcAft>
                <a:spcPts val="0"/>
              </a:spcAft>
              <a:buNone/>
            </a:pPr>
            <a:r>
              <a:rPr lang="en-GB">
                <a:solidFill>
                  <a:schemeClr val="dk1"/>
                </a:solidFill>
              </a:rPr>
              <a:t>The different ways to gather user input (dropdown vs buttons vs text)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GB">
                <a:solidFill>
                  <a:schemeClr val="dk1"/>
                </a:solidFill>
              </a:rPr>
              <a:t>whole idea of filtered politicians vs selected politicians, but decision to stick with already selected politicians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GB">
                <a:solidFill>
                  <a:schemeClr val="dk1"/>
                </a:solidFill>
              </a:rPr>
              <a:t>what about aggregate data? what if you wanted to see just all democrats / republicans as aggregate? if we incorporated it into the filter system, it would look different from all other input … therefore, will move somewhere else (maybe have a tab that contains aggregate data for those interested)</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0f371fc888_4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0f371fc888_4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Anna</a:t>
            </a:r>
            <a:endParaRPr/>
          </a:p>
          <a:p>
            <a:pPr marL="457200" lvl="0" indent="-298450" algn="l" rtl="0">
              <a:spcBef>
                <a:spcPts val="0"/>
              </a:spcBef>
              <a:spcAft>
                <a:spcPts val="0"/>
              </a:spcAft>
              <a:buSzPts val="1100"/>
              <a:buChar char="-"/>
            </a:pPr>
            <a:r>
              <a:rPr lang="en-GB"/>
              <a:t>Looking back on our project, there are several notable challenges and limitations we faced</a:t>
            </a:r>
            <a:endParaRPr/>
          </a:p>
          <a:p>
            <a:pPr marL="457200" lvl="0" indent="-298450" algn="l" rtl="0">
              <a:spcBef>
                <a:spcPts val="0"/>
              </a:spcBef>
              <a:spcAft>
                <a:spcPts val="0"/>
              </a:spcAft>
              <a:buSzPts val="1100"/>
              <a:buChar char="-"/>
            </a:pPr>
            <a:r>
              <a:rPr lang="en-GB"/>
              <a:t>It took a really long time for us to figure out our final idea/design</a:t>
            </a:r>
            <a:endParaRPr/>
          </a:p>
          <a:p>
            <a:pPr marL="457200" lvl="0" indent="-298450" algn="l" rtl="0">
              <a:spcBef>
                <a:spcPts val="0"/>
              </a:spcBef>
              <a:spcAft>
                <a:spcPts val="0"/>
              </a:spcAft>
              <a:buSzPts val="1100"/>
              <a:buChar char="-"/>
            </a:pPr>
            <a:r>
              <a:rPr lang="en-GB"/>
              <a:t>When we first proposed the project, we had a big picture idea for the project but shaky on best way to visualize it</a:t>
            </a:r>
            <a:endParaRPr/>
          </a:p>
          <a:p>
            <a:pPr marL="457200" lvl="0" indent="-298450" algn="l" rtl="0">
              <a:spcBef>
                <a:spcPts val="0"/>
              </a:spcBef>
              <a:spcAft>
                <a:spcPts val="0"/>
              </a:spcAft>
              <a:buSzPts val="1100"/>
              <a:buChar char="-"/>
            </a:pPr>
            <a:r>
              <a:rPr lang="en-GB"/>
              <a:t>after actually collecting the data, we went through several iterations on how would be best to display it</a:t>
            </a:r>
            <a:endParaRPr/>
          </a:p>
          <a:p>
            <a:pPr marL="914400" lvl="1" indent="-298450" algn="l" rtl="0">
              <a:spcBef>
                <a:spcPts val="0"/>
              </a:spcBef>
              <a:spcAft>
                <a:spcPts val="0"/>
              </a:spcAft>
              <a:buSzPts val="1100"/>
              <a:buChar char="-"/>
            </a:pPr>
            <a:r>
              <a:rPr lang="en-GB"/>
              <a:t>Trying to see if our original idea was actually feasible given the data we had</a:t>
            </a:r>
            <a:endParaRPr/>
          </a:p>
          <a:p>
            <a:pPr marL="457200" lvl="0" indent="-298450" algn="l" rtl="0">
              <a:spcBef>
                <a:spcPts val="0"/>
              </a:spcBef>
              <a:spcAft>
                <a:spcPts val="0"/>
              </a:spcAft>
              <a:buSzPts val="1100"/>
              <a:buChar char="-"/>
            </a:pPr>
            <a:r>
              <a:rPr lang="en-GB"/>
              <a:t>Ended up coming pretty close to our original plan, but tried many different things to get there</a:t>
            </a:r>
            <a:endParaRPr/>
          </a:p>
          <a:p>
            <a:pPr marL="457200" lvl="0" indent="-298450" algn="l" rtl="0">
              <a:spcBef>
                <a:spcPts val="0"/>
              </a:spcBef>
              <a:spcAft>
                <a:spcPts val="0"/>
              </a:spcAft>
              <a:buSzPts val="1100"/>
              <a:buChar char="-"/>
            </a:pPr>
            <a:r>
              <a:rPr lang="en-GB">
                <a:solidFill>
                  <a:schemeClr val="dk1"/>
                </a:solidFill>
              </a:rPr>
              <a:t>Using google charts to make our sankey diagrams</a:t>
            </a:r>
            <a:endParaRPr>
              <a:solidFill>
                <a:schemeClr val="dk1"/>
              </a:solidFill>
            </a:endParaRPr>
          </a:p>
          <a:p>
            <a:pPr marL="457200" lvl="0" indent="-298450" algn="l" rtl="0">
              <a:spcBef>
                <a:spcPts val="0"/>
              </a:spcBef>
              <a:spcAft>
                <a:spcPts val="0"/>
              </a:spcAft>
              <a:buSzPts val="1100"/>
              <a:buChar char="-"/>
            </a:pPr>
            <a:r>
              <a:rPr lang="en-GB">
                <a:solidFill>
                  <a:schemeClr val="dk1"/>
                </a:solidFill>
              </a:rPr>
              <a:t>Although they got the job done, the framework is very bare bones and didn’t allow us to tweak the charts to our liking</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If we were doing future work, we would consider other forms of visualization, such as showing speech over time, since we have dates associated with each tweet/statement</a:t>
            </a:r>
            <a:endParaRPr>
              <a:solidFill>
                <a:schemeClr val="dk1"/>
              </a:solidFill>
            </a:endParaRPr>
          </a:p>
          <a:p>
            <a:pPr marL="457200" lvl="0" indent="0" algn="l" rtl="0">
              <a:spcBef>
                <a:spcPts val="0"/>
              </a:spcBef>
              <a:spcAft>
                <a:spcPts val="0"/>
              </a:spcAft>
              <a:buNone/>
            </a:pPr>
            <a:endParaRPr/>
          </a:p>
          <a:p>
            <a:pPr marL="457200" lvl="0" indent="-298450" algn="l" rtl="0">
              <a:spcBef>
                <a:spcPts val="0"/>
              </a:spcBef>
              <a:spcAft>
                <a:spcPts val="0"/>
              </a:spcAft>
              <a:buSzPts val="1100"/>
              <a:buChar char="-"/>
            </a:pPr>
            <a:r>
              <a:rPr lang="en-GB"/>
              <a:t>Next, we faced some challenges and limitations with our speech data</a:t>
            </a:r>
            <a:endParaRPr/>
          </a:p>
          <a:p>
            <a:pPr marL="457200" lvl="0" indent="-298450" algn="l" rtl="0">
              <a:spcBef>
                <a:spcPts val="0"/>
              </a:spcBef>
              <a:spcAft>
                <a:spcPts val="0"/>
              </a:spcAft>
              <a:buSzPts val="1100"/>
              <a:buChar char="-"/>
            </a:pPr>
            <a:r>
              <a:rPr lang="en-GB"/>
              <a:t>As Ben and I both mentioned before, trying to figure out where to get statement data was difficult, and cleaning that data, both when we extracted it and pre-topping modeling was a challenge</a:t>
            </a:r>
            <a:endParaRPr/>
          </a:p>
          <a:p>
            <a:pPr marL="457200" lvl="0" indent="-298450" algn="l" rtl="0">
              <a:spcBef>
                <a:spcPts val="0"/>
              </a:spcBef>
              <a:spcAft>
                <a:spcPts val="0"/>
              </a:spcAft>
              <a:buSzPts val="1100"/>
              <a:buChar char="-"/>
            </a:pPr>
            <a:r>
              <a:rPr lang="en-GB">
                <a:solidFill>
                  <a:schemeClr val="dk1"/>
                </a:solidFill>
              </a:rPr>
              <a:t>And, as we also mentioned before, the topic modeling is not perfect</a:t>
            </a:r>
            <a:endParaRPr>
              <a:solidFill>
                <a:schemeClr val="dk1"/>
              </a:solidFill>
            </a:endParaRPr>
          </a:p>
          <a:p>
            <a:pPr marL="457200" lvl="0" indent="-298450" algn="l" rtl="0">
              <a:spcBef>
                <a:spcPts val="0"/>
              </a:spcBef>
              <a:spcAft>
                <a:spcPts val="0"/>
              </a:spcAft>
              <a:buSzPts val="1100"/>
              <a:buChar char="-"/>
            </a:pPr>
            <a:r>
              <a:rPr lang="en-GB">
                <a:solidFill>
                  <a:schemeClr val="dk1"/>
                </a:solidFill>
              </a:rPr>
              <a:t>We had junk topics and duplicate topics, which could probably be resolved with more cleaning</a:t>
            </a:r>
            <a:endParaRPr/>
          </a:p>
          <a:p>
            <a:pPr marL="457200" lvl="0" indent="-298450" algn="l" rtl="0">
              <a:spcBef>
                <a:spcPts val="0"/>
              </a:spcBef>
              <a:spcAft>
                <a:spcPts val="0"/>
              </a:spcAft>
              <a:buSzPts val="1100"/>
              <a:buChar char="-"/>
            </a:pPr>
            <a:r>
              <a:rPr lang="en-GB"/>
              <a:t>We also tried several methods for topic modeling and multiple iterations for each topic</a:t>
            </a:r>
            <a:endParaRPr/>
          </a:p>
          <a:p>
            <a:pPr marL="457200" lvl="0" indent="-298450" algn="l" rtl="0">
              <a:spcBef>
                <a:spcPts val="0"/>
              </a:spcBef>
              <a:spcAft>
                <a:spcPts val="0"/>
              </a:spcAft>
              <a:buSzPts val="1100"/>
              <a:buChar char="-"/>
            </a:pPr>
            <a:r>
              <a:rPr lang="en-GB"/>
              <a:t>It was challenging to figure out what model to use, what corpus to run the model on (individual v. group), and how we could actually visualize the results.</a:t>
            </a:r>
            <a:endParaRPr/>
          </a:p>
          <a:p>
            <a:pPr marL="457200" lvl="0" indent="-298450" algn="l" rtl="0">
              <a:spcBef>
                <a:spcPts val="0"/>
              </a:spcBef>
              <a:spcAft>
                <a:spcPts val="0"/>
              </a:spcAft>
              <a:buSzPts val="1100"/>
              <a:buChar char="-"/>
            </a:pPr>
            <a:r>
              <a:rPr lang="en-GB"/>
              <a:t>In the future, we would explore other models more, such as the Biterm Topic Model</a:t>
            </a:r>
            <a:endParaRPr/>
          </a:p>
          <a:p>
            <a:pPr marL="457200" lvl="0" indent="-298450" algn="l" rtl="0">
              <a:spcBef>
                <a:spcPts val="0"/>
              </a:spcBef>
              <a:spcAft>
                <a:spcPts val="0"/>
              </a:spcAft>
              <a:buSzPts val="1100"/>
              <a:buChar char="-"/>
            </a:pPr>
            <a:r>
              <a:rPr lang="en-GB"/>
              <a:t>And, last but not least, losing a team member for a month meant we had to shift around roles and responsibilities</a:t>
            </a:r>
            <a:endParaRPr/>
          </a:p>
          <a:p>
            <a:pPr marL="457200" lvl="0" indent="-298450" algn="l" rtl="0">
              <a:spcBef>
                <a:spcPts val="0"/>
              </a:spcBef>
              <a:spcAft>
                <a:spcPts val="0"/>
              </a:spcAft>
              <a:buSzPts val="1100"/>
              <a:buChar char="-"/>
            </a:pPr>
            <a:r>
              <a:rPr lang="en-GB"/>
              <a:t>That being said, we are proud of what we were able to accomplish over the last two terms</a:t>
            </a:r>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0f371fc888_4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20f371fc888_4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0f371fc888_4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20f371fc888_4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10fc306743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210fc306743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1f5a6cec27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1f5a6cec2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0f9027757f_2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0f9027757f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DAVID</a:t>
            </a:r>
            <a:endParaRPr b="1"/>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0f9027757f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20f9027757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KEVIN:</a:t>
            </a: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BACKUP SLIDE:</a:t>
            </a: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There are several reasons why we used a MongoDB database as opposed to a relational database. First, we have several distinct types of data– statements, funding data, and Tweets– each with a number of fields and unrelated to the other types. This follows the format of a MongoDB databases, where databases are organized into collections, which hold documents.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Additionally, the format of the data when we collected it is in the form of a bunch of key and value pairs, which naturally suits the format of a NoSQL database.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Faster queries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Static database vs. on-the-fly external API calls Wanted to get aggregated information(republicans, democrats), not possible to make hundreds of API calls instantly API call limit No need since data is not updated often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0f9027757f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20f9027757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Ben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0f371fc888_4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20f371fc888_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Ben</a:t>
            </a:r>
            <a:endParaRPr/>
          </a:p>
          <a:p>
            <a:pPr marL="0" lvl="0" indent="0" algn="l" rtl="0">
              <a:spcBef>
                <a:spcPts val="0"/>
              </a:spcBef>
              <a:spcAft>
                <a:spcPts val="0"/>
              </a:spcAft>
              <a:buNone/>
            </a:pPr>
            <a:r>
              <a:rPr lang="en-GB"/>
              <a:t>Funding: opensecrets</a:t>
            </a:r>
            <a:endParaRPr/>
          </a:p>
          <a:p>
            <a:pPr marL="0" lvl="0" indent="0" algn="l" rtl="0">
              <a:spcBef>
                <a:spcPts val="0"/>
              </a:spcBef>
              <a:spcAft>
                <a:spcPts val="0"/>
              </a:spcAft>
              <a:buNone/>
            </a:pPr>
            <a:r>
              <a:rPr lang="en-GB"/>
              <a:t>Tweets: twitter</a:t>
            </a:r>
            <a:endParaRPr/>
          </a:p>
          <a:p>
            <a:pPr marL="0" lvl="0" indent="0" algn="l" rtl="0">
              <a:spcBef>
                <a:spcPts val="0"/>
              </a:spcBef>
              <a:spcAft>
                <a:spcPts val="0"/>
              </a:spcAft>
              <a:buNone/>
            </a:pPr>
            <a:r>
              <a:rPr lang="en-GB"/>
              <a:t>Statements: Congressional Record</a:t>
            </a:r>
            <a:endParaRPr/>
          </a:p>
          <a:p>
            <a:pPr marL="0" lvl="0" indent="0" algn="l" rtl="0">
              <a:spcBef>
                <a:spcPts val="0"/>
              </a:spcBef>
              <a:spcAft>
                <a:spcPts val="0"/>
              </a:spcAft>
              <a:buNone/>
            </a:pPr>
            <a:r>
              <a:rPr lang="en-GB"/>
              <a:t>Congressperson information: opensecrets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0f371fc888_2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0f371fc888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BEN</a:t>
            </a:r>
            <a:endParaRPr b="1"/>
          </a:p>
          <a:p>
            <a:pPr marL="0" lvl="0" indent="0" algn="l" rtl="0">
              <a:spcBef>
                <a:spcPts val="0"/>
              </a:spcBef>
              <a:spcAft>
                <a:spcPts val="0"/>
              </a:spcAft>
              <a:buNone/>
            </a:pPr>
            <a:r>
              <a:rPr lang="en-GB"/>
              <a:t>For this project, we focused on FEDERAL congress people- members of the US House and US Senate.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123b3a06cc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2123b3a06cc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Anna</a:t>
            </a:r>
            <a:endParaRPr/>
          </a:p>
          <a:p>
            <a:pPr marL="457200" lvl="0" indent="-298450" algn="l" rtl="0">
              <a:spcBef>
                <a:spcPts val="0"/>
              </a:spcBef>
              <a:spcAft>
                <a:spcPts val="0"/>
              </a:spcAft>
              <a:buSzPts val="1100"/>
              <a:buChar char="-"/>
            </a:pPr>
            <a:r>
              <a:rPr lang="en-GB"/>
              <a:t>We debated a lot on how to actually</a:t>
            </a:r>
            <a:r>
              <a:rPr lang="en-GB">
                <a:solidFill>
                  <a:schemeClr val="dk1"/>
                </a:solidFill>
              </a:rPr>
              <a:t> show the data and ultimately decided on using sankey diagrams. </a:t>
            </a:r>
            <a:endParaRPr/>
          </a:p>
          <a:p>
            <a:pPr marL="457200" lvl="0" indent="-298450" algn="l" rtl="0">
              <a:spcBef>
                <a:spcPts val="0"/>
              </a:spcBef>
              <a:spcAft>
                <a:spcPts val="0"/>
              </a:spcAft>
              <a:buSzPts val="1100"/>
              <a:buChar char="-"/>
            </a:pPr>
            <a:r>
              <a:rPr lang="en-GB"/>
              <a:t>So, what is a sankey diagram? </a:t>
            </a:r>
            <a:r>
              <a:rPr lang="en-GB">
                <a:solidFill>
                  <a:schemeClr val="dk1"/>
                </a:solidFill>
              </a:rPr>
              <a:t>A type of flow diagram where the width of the flow is proportional to the quantity represented</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And why did we choose them?</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When we were trying to decide how to visualize our data, we did research on data viz best practices, specifically for open gov data</a:t>
            </a:r>
            <a:endParaRPr>
              <a:solidFill>
                <a:schemeClr val="dk1"/>
              </a:solidFill>
            </a:endParaRPr>
          </a:p>
          <a:p>
            <a:pPr marL="457200" lvl="0" indent="-298450" algn="l" rtl="0">
              <a:spcBef>
                <a:spcPts val="0"/>
              </a:spcBef>
              <a:spcAft>
                <a:spcPts val="0"/>
              </a:spcAft>
              <a:buSzPts val="1100"/>
              <a:buChar char="-"/>
            </a:pPr>
            <a:r>
              <a:rPr lang="en-GB"/>
              <a:t>Some of the principles we came across</a:t>
            </a:r>
            <a:endParaRPr/>
          </a:p>
          <a:p>
            <a:pPr marL="914400" lvl="1" indent="-298450" algn="l" rtl="0">
              <a:spcBef>
                <a:spcPts val="0"/>
              </a:spcBef>
              <a:spcAft>
                <a:spcPts val="0"/>
              </a:spcAft>
              <a:buSzPts val="1100"/>
              <a:buChar char="-"/>
            </a:pPr>
            <a:r>
              <a:rPr lang="en-GB"/>
              <a:t>Make visuals simple and functional first</a:t>
            </a:r>
            <a:endParaRPr/>
          </a:p>
          <a:p>
            <a:pPr marL="914400" lvl="1" indent="-298450" algn="l" rtl="0">
              <a:spcBef>
                <a:spcPts val="0"/>
              </a:spcBef>
              <a:spcAft>
                <a:spcPts val="0"/>
              </a:spcAft>
              <a:buSzPts val="1100"/>
              <a:buChar char="-"/>
            </a:pPr>
            <a:r>
              <a:rPr lang="en-GB"/>
              <a:t>Allowl for side by side comparison</a:t>
            </a:r>
            <a:endParaRPr/>
          </a:p>
          <a:p>
            <a:pPr marL="914400" lvl="1" indent="-298450" algn="l" rtl="0">
              <a:spcBef>
                <a:spcPts val="0"/>
              </a:spcBef>
              <a:spcAft>
                <a:spcPts val="0"/>
              </a:spcAft>
              <a:buSzPts val="1100"/>
              <a:buChar char="-"/>
            </a:pPr>
            <a:r>
              <a:rPr lang="en-GB"/>
              <a:t>Show full data set but also allow for zoom, filter, search so ppl can examine subjects of interest</a:t>
            </a:r>
            <a:endParaRPr/>
          </a:p>
          <a:p>
            <a:pPr marL="457200" lvl="0" indent="-298450" algn="l" rtl="0">
              <a:spcBef>
                <a:spcPts val="0"/>
              </a:spcBef>
              <a:spcAft>
                <a:spcPts val="0"/>
              </a:spcAft>
              <a:buSzPts val="1100"/>
              <a:buChar char="-"/>
            </a:pPr>
            <a:r>
              <a:rPr lang="en-GB"/>
              <a:t>We thought that sankey diagrams abided by all of these principles</a:t>
            </a:r>
            <a:endParaRPr/>
          </a:p>
          <a:p>
            <a:pPr marL="457200" lvl="0" indent="-298450" algn="l" rtl="0">
              <a:spcBef>
                <a:spcPts val="0"/>
              </a:spcBef>
              <a:spcAft>
                <a:spcPts val="0"/>
              </a:spcAft>
              <a:buSzPts val="1100"/>
              <a:buChar char="-"/>
            </a:pPr>
            <a:r>
              <a:rPr lang="en-GB">
                <a:solidFill>
                  <a:schemeClr val="dk1"/>
                </a:solidFill>
              </a:rPr>
              <a:t>We considered bar charts heavily as well – but we wanted to depict a flow, and hopefully make it easier to compare between funding/speech, so decided on sankeys</a:t>
            </a:r>
            <a:endParaRPr>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SzPts val="1100"/>
              <a:buChar char="-"/>
            </a:pPr>
            <a:r>
              <a:rPr lang="en-GB"/>
              <a:t>As we actually collected the data, our design shifted several times.</a:t>
            </a:r>
            <a:endParaRPr/>
          </a:p>
          <a:p>
            <a:pPr marL="457200" lvl="0" indent="-298450" algn="l" rtl="0">
              <a:spcBef>
                <a:spcPts val="0"/>
              </a:spcBef>
              <a:spcAft>
                <a:spcPts val="0"/>
              </a:spcAft>
              <a:buSzPts val="1100"/>
              <a:buChar char="-"/>
            </a:pPr>
            <a:r>
              <a:rPr lang="en-GB">
                <a:solidFill>
                  <a:schemeClr val="dk1"/>
                </a:solidFill>
              </a:rPr>
              <a:t>We thought a lot abt how to show the speech data – quantitative v. qualitative speech data – word clouds, sample tweets</a:t>
            </a:r>
            <a:endParaRPr/>
          </a:p>
          <a:p>
            <a:pPr marL="457200" lvl="0" indent="-298450" algn="l" rtl="0">
              <a:spcBef>
                <a:spcPts val="0"/>
              </a:spcBef>
              <a:spcAft>
                <a:spcPts val="0"/>
              </a:spcAft>
              <a:buSzPts val="1100"/>
              <a:buChar char="-"/>
            </a:pPr>
            <a:r>
              <a:rPr lang="en-GB"/>
              <a:t>For a while, considered doing more of an exploratory database that allows you to look into one politician in depth</a:t>
            </a:r>
            <a:endParaRPr/>
          </a:p>
          <a:p>
            <a:pPr marL="457200" lvl="0" indent="-298450" algn="l" rtl="0">
              <a:spcBef>
                <a:spcPts val="0"/>
              </a:spcBef>
              <a:spcAft>
                <a:spcPts val="0"/>
              </a:spcAft>
              <a:buSzPts val="1100"/>
              <a:buChar char="-"/>
            </a:pPr>
            <a:r>
              <a:rPr lang="en-GB"/>
              <a:t>We also t</a:t>
            </a:r>
            <a:r>
              <a:rPr lang="en-GB">
                <a:solidFill>
                  <a:schemeClr val="dk1"/>
                </a:solidFill>
              </a:rPr>
              <a:t>hought about aggregating across groups – like republicans, senators, specific states – but turned out to not be very interesting, especially for speech (too uniform)</a:t>
            </a:r>
            <a:endParaRPr/>
          </a:p>
          <a:p>
            <a:pPr marL="457200" lvl="0" indent="-298450" algn="l" rtl="0">
              <a:spcBef>
                <a:spcPts val="0"/>
              </a:spcBef>
              <a:spcAft>
                <a:spcPts val="0"/>
              </a:spcAft>
              <a:buSzPts val="1100"/>
              <a:buChar char="-"/>
            </a:pPr>
            <a:r>
              <a:rPr lang="en-GB"/>
              <a:t>Ultimately decided it was more valuable to be able to compare across politicians, which brought us back to the sankey</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0f9027757f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20f9027757f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CHISOM</a:t>
            </a:r>
            <a:endParaRPr b="1"/>
          </a:p>
          <a:p>
            <a:pPr marL="0" lvl="0" indent="0" algn="l" rtl="0">
              <a:spcBef>
                <a:spcPts val="0"/>
              </a:spcBef>
              <a:spcAft>
                <a:spcPts val="0"/>
              </a:spcAft>
              <a:buNone/>
            </a:pPr>
            <a:r>
              <a:rPr lang="en-GB"/>
              <a:t>Anna has talked about representing the data. What I focused on the most was figuring out how the user was going to interact with said data. As you can see there, there are a bunch of buttons. Quite a lot of them (if you consider each state having its own individual button). As a user, you can filter the list of federal congresspeople chamber, party, or state (and any combination of those filters). I’m just going to quickly illustrate how you would interact with this filtering system.</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arenR"/>
            </a:pPr>
            <a:r>
              <a:rPr lang="en-GB"/>
              <a:t>Let’s say I want to see information about MN representatives. What if I filter by party? By clicking “filter” after making my selections, the congresspeople that meet that criteria are displayed in the box on the right. Here’s are the republican Minnesotan representatives. And finally those who identify themselves with the Independent party. </a:t>
            </a:r>
            <a:endParaRPr/>
          </a:p>
          <a:p>
            <a:pPr marL="457200" lvl="0" indent="-298450" algn="l" rtl="0">
              <a:spcBef>
                <a:spcPts val="0"/>
              </a:spcBef>
              <a:spcAft>
                <a:spcPts val="0"/>
              </a:spcAft>
              <a:buSzPts val="1100"/>
              <a:buAutoNum type="arabicParenR"/>
            </a:pPr>
            <a:r>
              <a:rPr lang="en-GB"/>
              <a:t>Because there aren’t any Minnesotan congresspeople who aren’t associated with the independent party, no one shows up (and in case you’re wondering, there are only two politicians associated with the independent party: Bernie Sanders from Vermont and Angus King Jr. from Maine).</a:t>
            </a:r>
            <a:endParaRPr/>
          </a:p>
          <a:p>
            <a:pPr marL="457200" lvl="0" indent="-298450" algn="l" rtl="0">
              <a:spcBef>
                <a:spcPts val="0"/>
              </a:spcBef>
              <a:spcAft>
                <a:spcPts val="0"/>
              </a:spcAft>
              <a:buSzPts val="1100"/>
              <a:buAutoNum type="arabicParenR"/>
            </a:pPr>
            <a:r>
              <a:rPr lang="en-GB"/>
              <a:t>But let’s go back to House representatives from Minnesota. Here they are on the right. Something to note: as you have probably noticed, the buttons with the politicians’ names (which I will call poliButtons) are “filled” in. In other words, they are already pre-selected. So, when the user clicks “Display visualization(s) below”, you will be presented with sankey diagrams that contain information about all of them.</a:t>
            </a:r>
            <a:endParaRPr/>
          </a:p>
          <a:p>
            <a:pPr marL="457200" lvl="0" indent="-298450" algn="l" rtl="0">
              <a:spcBef>
                <a:spcPts val="0"/>
              </a:spcBef>
              <a:spcAft>
                <a:spcPts val="0"/>
              </a:spcAft>
              <a:buSzPts val="1100"/>
              <a:buAutoNum type="arabicParenR"/>
            </a:pPr>
            <a:r>
              <a:rPr lang="en-GB"/>
              <a:t>Due to the complexity of the data and the fact that congresspeople can be write tweets about various topics, receive funding from different industries, and talk about a variety of topics, we recommend having up to 10 congresspeople selected before displaying the sankey diagrams because there’s only so much that can be seen without it being overwhelming.</a:t>
            </a:r>
            <a:endParaRPr/>
          </a:p>
          <a:p>
            <a:pPr marL="457200" lvl="0" indent="-298450" algn="l" rtl="0">
              <a:spcBef>
                <a:spcPts val="0"/>
              </a:spcBef>
              <a:spcAft>
                <a:spcPts val="0"/>
              </a:spcAft>
              <a:buSzPts val="1100"/>
              <a:buAutoNum type="arabicParenR"/>
            </a:pPr>
            <a:r>
              <a:rPr lang="en-GB"/>
              <a:t>If you want to refine who’s data you see, you can also deselect them and then display their information</a:t>
            </a:r>
            <a:endParaRPr/>
          </a:p>
          <a:p>
            <a:pPr marL="457200" lvl="0" indent="-298450" algn="l" rtl="0">
              <a:spcBef>
                <a:spcPts val="0"/>
              </a:spcBef>
              <a:spcAft>
                <a:spcPts val="0"/>
              </a:spcAft>
              <a:buSzPts val="1100"/>
              <a:buAutoNum type="arabicParenR"/>
            </a:pPr>
            <a:r>
              <a:rPr lang="en-GB"/>
              <a:t>Just to give you an example of the data that you would see: if I wanted to know more information about the topics of tweets by the senators from Minnesota, ______ and _____, I would filter accordingly, then click “Display Visualization(s) Below”. This sankey would be one of the three displayed (the other two being industry funding and statement topics), and with it, I can see (include topics and stuff)</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0f371fc888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0f371fc888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US congress people are constantly thinking about their next re-election campaigns: Representatives are up for reelection every 2 years, and Senators every 6.</a:t>
            </a:r>
            <a:endParaRPr>
              <a:solidFill>
                <a:schemeClr val="dk1"/>
              </a:solidFill>
            </a:endParaRPr>
          </a:p>
          <a:p>
            <a:pPr marL="0" lvl="0" indent="0" algn="l" rtl="0">
              <a:spcBef>
                <a:spcPts val="0"/>
              </a:spcBef>
              <a:spcAft>
                <a:spcPts val="0"/>
              </a:spcAft>
              <a:buNone/>
            </a:pPr>
            <a:r>
              <a:rPr lang="en-GB">
                <a:solidFill>
                  <a:schemeClr val="dk1"/>
                </a:solidFill>
              </a:rPr>
              <a:t>These campaigns are costly; to fund them, congress people rely on contributions, which can come either directly from individuals (organizations or actual people) or through Political Action Committees (PACs), organizations which pool contributions. </a:t>
            </a:r>
            <a:endParaRPr>
              <a:solidFill>
                <a:schemeClr val="dk1"/>
              </a:solidFill>
            </a:endParaRPr>
          </a:p>
          <a:p>
            <a:pPr marL="0" lvl="0" indent="0" algn="l" rtl="0">
              <a:spcBef>
                <a:spcPts val="0"/>
              </a:spcBef>
              <a:spcAft>
                <a:spcPts val="0"/>
              </a:spcAft>
              <a:buNone/>
            </a:pPr>
            <a:r>
              <a:rPr lang="en-GB">
                <a:solidFill>
                  <a:srgbClr val="595959"/>
                </a:solidFill>
              </a:rPr>
              <a:t>OpenSecrets, a watchdog organization that collects </a:t>
            </a:r>
            <a:r>
              <a:rPr lang="en-GB">
                <a:solidFill>
                  <a:schemeClr val="dk1"/>
                </a:solidFill>
                <a:highlight>
                  <a:schemeClr val="lt1"/>
                </a:highlight>
              </a:rPr>
              <a:t>data on campaign funding &amp; expenditures</a:t>
            </a:r>
            <a:r>
              <a:rPr lang="en-GB">
                <a:solidFill>
                  <a:srgbClr val="595959"/>
                </a:solidFill>
              </a:rPr>
              <a:t>:</a:t>
            </a:r>
            <a:r>
              <a:rPr lang="en-GB">
                <a:solidFill>
                  <a:schemeClr val="dk1"/>
                </a:solidFill>
                <a:highlight>
                  <a:schemeClr val="lt1"/>
                </a:highlight>
              </a:rPr>
              <a:t> a campaign contribution may carry an expectation that the money will be repaid in the form of favorable legislation, less stringent regulations, political appointments, government contracts or tax credits</a:t>
            </a:r>
            <a:endParaRPr>
              <a:solidFill>
                <a:schemeClr val="dk1"/>
              </a:solidFill>
              <a:highlight>
                <a:schemeClr val="lt1"/>
              </a:highlight>
            </a:endParaRPr>
          </a:p>
          <a:p>
            <a:pPr marL="0" lvl="0" indent="0" algn="l" rtl="0">
              <a:spcBef>
                <a:spcPts val="0"/>
              </a:spcBef>
              <a:spcAft>
                <a:spcPts val="0"/>
              </a:spcAft>
              <a:buNone/>
            </a:pPr>
            <a:endParaRPr>
              <a:solidFill>
                <a:schemeClr val="dk1"/>
              </a:solidFill>
              <a:highlight>
                <a:schemeClr val="lt1"/>
              </a:highlight>
            </a:endParaRPr>
          </a:p>
          <a:p>
            <a:pPr marL="0" lvl="0" indent="0" algn="l" rtl="0">
              <a:lnSpc>
                <a:spcPct val="115000"/>
              </a:lnSpc>
              <a:spcBef>
                <a:spcPts val="0"/>
              </a:spcBef>
              <a:spcAft>
                <a:spcPts val="0"/>
              </a:spcAft>
              <a:buNone/>
            </a:pPr>
            <a:r>
              <a:rPr lang="en-GB">
                <a:solidFill>
                  <a:schemeClr val="dk1"/>
                </a:solidFill>
                <a:highlight>
                  <a:schemeClr val="lt1"/>
                </a:highlight>
              </a:rPr>
              <a:t>But, what we want to explore what influence campaign funding has on political rhetoric: on what congresspeople are talking about.</a:t>
            </a:r>
            <a:endParaRPr>
              <a:solidFill>
                <a:schemeClr val="dk1"/>
              </a:solidFill>
              <a:highlight>
                <a:schemeClr val="lt1"/>
              </a:highlight>
            </a:endParaRPr>
          </a:p>
          <a:p>
            <a:pPr marL="0" lvl="0" indent="0" algn="l" rtl="0">
              <a:spcBef>
                <a:spcPts val="120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f5b13b22e6_0_10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f5b13b22e6_0_10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chemeClr val="dk1"/>
                </a:solidFill>
              </a:rPr>
              <a:t>BEN</a:t>
            </a:r>
            <a:endParaRPr>
              <a:solidFill>
                <a:schemeClr val="dk1"/>
              </a:solidFill>
            </a:endParaRPr>
          </a:p>
          <a:p>
            <a:pPr marL="0" lvl="0" indent="0" algn="l" rtl="0">
              <a:spcBef>
                <a:spcPts val="0"/>
              </a:spcBef>
              <a:spcAft>
                <a:spcPts val="0"/>
              </a:spcAft>
              <a:buNone/>
            </a:pPr>
            <a:r>
              <a:rPr lang="en-GB">
                <a:solidFill>
                  <a:schemeClr val="dk1"/>
                </a:solidFill>
              </a:rPr>
              <a:t>To explore that influence (that I mentioned on the previous slide), we created an exploratory visualization tool.</a:t>
            </a:r>
            <a:endParaRPr>
              <a:solidFill>
                <a:schemeClr val="dk1"/>
              </a:solidFill>
            </a:endParaRPr>
          </a:p>
          <a:p>
            <a:pPr marL="0" lvl="0" indent="0" algn="l" rtl="0">
              <a:spcBef>
                <a:spcPts val="0"/>
              </a:spcBef>
              <a:spcAft>
                <a:spcPts val="0"/>
              </a:spcAft>
              <a:buNone/>
            </a:pPr>
            <a:r>
              <a:rPr lang="en-GB">
                <a:solidFill>
                  <a:schemeClr val="dk1"/>
                </a:solidFill>
              </a:rPr>
              <a:t>The data we visualized was campaign funding data aggregated into “industry” categories from OpenSecrets,</a:t>
            </a:r>
            <a:endParaRPr>
              <a:solidFill>
                <a:schemeClr val="dk1"/>
              </a:solidFill>
            </a:endParaRPr>
          </a:p>
          <a:p>
            <a:pPr marL="0" lvl="0" indent="0" algn="l" rtl="0">
              <a:spcBef>
                <a:spcPts val="0"/>
              </a:spcBef>
              <a:spcAft>
                <a:spcPts val="0"/>
              </a:spcAft>
              <a:buNone/>
            </a:pPr>
            <a:r>
              <a:rPr lang="en-GB">
                <a:solidFill>
                  <a:schemeClr val="dk1"/>
                </a:solidFill>
              </a:rPr>
              <a:t>and we </a:t>
            </a:r>
            <a:r>
              <a:rPr lang="en-GB" b="1">
                <a:solidFill>
                  <a:schemeClr val="dk1"/>
                </a:solidFill>
              </a:rPr>
              <a:t>proxied politicians’ rhetoric</a:t>
            </a:r>
            <a:r>
              <a:rPr lang="en-GB">
                <a:solidFill>
                  <a:schemeClr val="dk1"/>
                </a:solidFill>
              </a:rPr>
              <a:t> using Tweets from Twitter and statements made in Congress from the Congressional Record at Congress.gov.</a:t>
            </a:r>
            <a:endParaRPr>
              <a:solidFill>
                <a:schemeClr val="dk1"/>
              </a:solidFill>
            </a:endParaRPr>
          </a:p>
          <a:p>
            <a:pPr marL="0" lvl="0" indent="0" algn="l" rtl="0">
              <a:spcBef>
                <a:spcPts val="0"/>
              </a:spcBef>
              <a:spcAft>
                <a:spcPts val="0"/>
              </a:spcAft>
              <a:buNone/>
            </a:pPr>
            <a:r>
              <a:rPr lang="en-GB">
                <a:solidFill>
                  <a:schemeClr val="dk1"/>
                </a:solidFill>
              </a:rPr>
              <a:t>To summarize what politicians were actually talking about, we extracted the topics from these data sources using the LDA Topic Model.</a:t>
            </a:r>
            <a:endParaRPr>
              <a:solidFill>
                <a:schemeClr val="dk1"/>
              </a:solidFill>
            </a:endParaRPr>
          </a:p>
          <a:p>
            <a:pPr marL="0" lvl="0" indent="0" algn="l" rtl="0">
              <a:spcBef>
                <a:spcPts val="0"/>
              </a:spcBef>
              <a:spcAft>
                <a:spcPts val="0"/>
              </a:spcAft>
              <a:buNone/>
            </a:pPr>
            <a:r>
              <a:rPr lang="en-GB">
                <a:solidFill>
                  <a:schemeClr val="dk1"/>
                </a:solidFill>
              </a:rPr>
              <a:t>In terms of project architecture, we stored our data in MongoDB database and served data to our React.js frontend using a Python Flask backend.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GB">
                <a:solidFill>
                  <a:schemeClr val="dk1"/>
                </a:solidFill>
              </a:rPr>
              <a:t>First, I’ll pass it off to Kevin to talk about our data sources.</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0f371fc888_2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0f371fc888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KEVIN:</a:t>
            </a:r>
            <a:endParaRPr b="1"/>
          </a:p>
          <a:p>
            <a:pPr marL="0" lvl="0" indent="0" algn="l" rtl="0">
              <a:spcBef>
                <a:spcPts val="0"/>
              </a:spcBef>
              <a:spcAft>
                <a:spcPts val="0"/>
              </a:spcAft>
              <a:buNone/>
            </a:pPr>
            <a:r>
              <a:rPr lang="en-GB"/>
              <a:t>Now, we’ll begin talking about our sources of data for this project. Our congresspeople funding data came from OpenSecrets, the “nation's premier research group tracking money in U.S. politics. They provide lots of useful analysis on campaign financing and lobbying, but they also provide free API’s that allow people like us to access their data. </a:t>
            </a:r>
            <a:endParaRPr/>
          </a:p>
          <a:p>
            <a:pPr marL="0" lvl="0" indent="0" algn="l" rtl="0">
              <a:spcBef>
                <a:spcPts val="0"/>
              </a:spcBef>
              <a:spcAft>
                <a:spcPts val="0"/>
              </a:spcAft>
              <a:buNone/>
            </a:pPr>
            <a:endParaRPr/>
          </a:p>
          <a:p>
            <a:pPr marL="0" lvl="0" indent="0" algn="l" rtl="0">
              <a:spcBef>
                <a:spcPts val="0"/>
              </a:spcBef>
              <a:spcAft>
                <a:spcPts val="0"/>
              </a:spcAft>
              <a:buNone/>
            </a:pPr>
            <a:r>
              <a:rPr lang="en-GB"/>
              <a:t>We utilized OpenSecrets to obtain several types of data, but the primary one we used for this project was the top industries for particular congressperson. </a:t>
            </a:r>
            <a:endParaRPr/>
          </a:p>
          <a:p>
            <a:pPr marL="0" lvl="0" indent="0" algn="l" rtl="0">
              <a:spcBef>
                <a:spcPts val="0"/>
              </a:spcBef>
              <a:spcAft>
                <a:spcPts val="0"/>
              </a:spcAft>
              <a:buNone/>
            </a:pP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0f371fc888_2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0f371fc888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Ben</a:t>
            </a:r>
            <a:endParaRPr b="1"/>
          </a:p>
          <a:p>
            <a:pPr marL="0" lvl="0" indent="0" algn="l" rtl="0">
              <a:spcBef>
                <a:spcPts val="0"/>
              </a:spcBef>
              <a:spcAft>
                <a:spcPts val="0"/>
              </a:spcAft>
              <a:buNone/>
            </a:pPr>
            <a:r>
              <a:rPr lang="en-GB"/>
              <a:t>We pulled Tweets directly from Twitter’s API, using a list of official twitter accounts for Congresspeople.</a:t>
            </a:r>
            <a:endParaRPr/>
          </a:p>
          <a:p>
            <a:pPr marL="0" lvl="0" indent="0" algn="l" rtl="0">
              <a:spcBef>
                <a:spcPts val="0"/>
              </a:spcBef>
              <a:spcAft>
                <a:spcPts val="0"/>
              </a:spcAft>
              <a:buNone/>
            </a:pPr>
            <a:r>
              <a:rPr lang="en-GB"/>
              <a:t> These are accounts like @SenAmyKlobuchar, and are usually NOT the same as a congress person’s personal account.</a:t>
            </a:r>
            <a:endParaRPr/>
          </a:p>
          <a:p>
            <a:pPr marL="0" lvl="0" indent="0" algn="l" rtl="0">
              <a:spcBef>
                <a:spcPts val="0"/>
              </a:spcBef>
              <a:spcAft>
                <a:spcPts val="0"/>
              </a:spcAft>
              <a:buNone/>
            </a:pPr>
            <a:r>
              <a:rPr lang="en-GB"/>
              <a:t> In total, we collected over a million Tweets–all Tweets made by the official accounts. However, for the purposes of tractability in the topic modeling process, we subset this to a stratified random sample of 100 tweets per congressperson.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0f9027757f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0f9027757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Ben</a:t>
            </a:r>
            <a:endParaRPr b="1"/>
          </a:p>
          <a:p>
            <a:pPr marL="0" lvl="0" indent="0" algn="l" rtl="0">
              <a:spcBef>
                <a:spcPts val="0"/>
              </a:spcBef>
              <a:spcAft>
                <a:spcPts val="0"/>
              </a:spcAft>
              <a:buNone/>
            </a:pPr>
            <a:endParaRPr/>
          </a:p>
          <a:p>
            <a:pPr marL="0" lvl="0" indent="0" algn="l" rtl="0">
              <a:spcBef>
                <a:spcPts val="0"/>
              </a:spcBef>
              <a:spcAft>
                <a:spcPts val="0"/>
              </a:spcAft>
              <a:buNone/>
            </a:pPr>
            <a:r>
              <a:rPr lang="en-GB"/>
              <a:t>first considered press releases (propublica). Form was so unstandardized that scraping would be infeasible</a:t>
            </a:r>
            <a:endParaRPr/>
          </a:p>
          <a:p>
            <a:pPr marL="0" lvl="0" indent="0" algn="l" rtl="0">
              <a:spcBef>
                <a:spcPts val="0"/>
              </a:spcBef>
              <a:spcAft>
                <a:spcPts val="0"/>
              </a:spcAft>
              <a:buNone/>
            </a:pPr>
            <a:r>
              <a:rPr lang="en-GB"/>
              <a:t>after a little more digging, found congress.gov API - Congressional Record endpoint, where we got PDFs of the full record for each day from Jan 2021 to Dec 2022,</a:t>
            </a:r>
            <a:endParaRPr/>
          </a:p>
          <a:p>
            <a:pPr marL="0" lvl="0" indent="0" algn="l" rtl="0">
              <a:spcBef>
                <a:spcPts val="0"/>
              </a:spcBef>
              <a:spcAft>
                <a:spcPts val="0"/>
              </a:spcAft>
              <a:buNone/>
            </a:pPr>
            <a:r>
              <a:rPr lang="en-GB"/>
              <a:t>the years of the 117th Congress. **important to note that this timeframe was limited, unlike the time over which we collected tweets**</a:t>
            </a:r>
            <a:endParaRPr/>
          </a:p>
          <a:p>
            <a:pPr marL="0" lvl="0" indent="0" algn="l" rtl="0">
              <a:spcBef>
                <a:spcPts val="0"/>
              </a:spcBef>
              <a:spcAft>
                <a:spcPts val="0"/>
              </a:spcAft>
              <a:buNone/>
            </a:pPr>
            <a:r>
              <a:rPr lang="en-GB"/>
              <a:t>Congressional Record contains transcriptions of remarks made in the House and Senate, including hearings, debates on bills, votes, and procedural matters. As you can imagine, this record is pretty messy; Anna will talk about how we tried to clean it up.</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64" name="Google Shape;6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jpg"/></Relationships>
</file>

<file path=ppt/slides/_rels/slide30.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jp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5"/>
          <p:cNvSpPr txBox="1"/>
          <p:nvPr/>
        </p:nvSpPr>
        <p:spPr>
          <a:xfrm>
            <a:off x="494550" y="1911838"/>
            <a:ext cx="81549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latin typeface="Montserrat"/>
                <a:ea typeface="Montserrat"/>
                <a:cs typeface="Montserrat"/>
                <a:sym typeface="Montserrat"/>
              </a:rPr>
              <a:t>Department of Computer Science </a:t>
            </a:r>
            <a:endParaRPr sz="2000">
              <a:latin typeface="Montserrat"/>
              <a:ea typeface="Montserrat"/>
              <a:cs typeface="Montserrat"/>
              <a:sym typeface="Montserrat"/>
            </a:endParaRPr>
          </a:p>
        </p:txBody>
      </p:sp>
      <p:pic>
        <p:nvPicPr>
          <p:cNvPr id="100" name="Google Shape;100;p25"/>
          <p:cNvPicPr preferRelativeResize="0"/>
          <p:nvPr/>
        </p:nvPicPr>
        <p:blipFill>
          <a:blip r:embed="rId3">
            <a:alphaModFix/>
          </a:blip>
          <a:stretch>
            <a:fillRect/>
          </a:stretch>
        </p:blipFill>
        <p:spPr>
          <a:xfrm>
            <a:off x="3929037" y="410000"/>
            <a:ext cx="1285925" cy="1424850"/>
          </a:xfrm>
          <a:prstGeom prst="rect">
            <a:avLst/>
          </a:prstGeom>
          <a:noFill/>
          <a:ln>
            <a:noFill/>
          </a:ln>
        </p:spPr>
      </p:pic>
      <p:sp>
        <p:nvSpPr>
          <p:cNvPr id="101" name="Google Shape;101;p25"/>
          <p:cNvSpPr txBox="1"/>
          <p:nvPr/>
        </p:nvSpPr>
        <p:spPr>
          <a:xfrm>
            <a:off x="494538" y="2334950"/>
            <a:ext cx="81549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900" b="1">
                <a:solidFill>
                  <a:srgbClr val="1C4587"/>
                </a:solidFill>
                <a:latin typeface="Montserrat"/>
                <a:ea typeface="Montserrat"/>
                <a:cs typeface="Montserrat"/>
                <a:sym typeface="Montserrat"/>
              </a:rPr>
              <a:t>Senior Comps</a:t>
            </a:r>
            <a:endParaRPr sz="3900" b="1">
              <a:solidFill>
                <a:srgbClr val="1C4587"/>
              </a:solidFill>
              <a:latin typeface="Montserrat"/>
              <a:ea typeface="Montserrat"/>
              <a:cs typeface="Montserrat"/>
              <a:sym typeface="Montserrat"/>
            </a:endParaRPr>
          </a:p>
        </p:txBody>
      </p:sp>
      <p:sp>
        <p:nvSpPr>
          <p:cNvPr id="102" name="Google Shape;102;p25"/>
          <p:cNvSpPr txBox="1"/>
          <p:nvPr/>
        </p:nvSpPr>
        <p:spPr>
          <a:xfrm>
            <a:off x="494550" y="3196238"/>
            <a:ext cx="8154900" cy="14547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GB" sz="1500">
                <a:solidFill>
                  <a:schemeClr val="dk1"/>
                </a:solidFill>
                <a:latin typeface="Montserrat"/>
                <a:ea typeface="Montserrat"/>
                <a:cs typeface="Montserrat"/>
                <a:sym typeface="Montserrat"/>
              </a:rPr>
              <a:t> Ben Aoki-Sherwood, David Chu, Kevin Chen, </a:t>
            </a:r>
            <a:endParaRPr sz="1500">
              <a:solidFill>
                <a:schemeClr val="dk1"/>
              </a:solidFill>
              <a:latin typeface="Montserrat"/>
              <a:ea typeface="Montserrat"/>
              <a:cs typeface="Montserrat"/>
              <a:sym typeface="Montserrat"/>
            </a:endParaRPr>
          </a:p>
          <a:p>
            <a:pPr marL="0" lvl="0" indent="0" algn="ctr" rtl="0">
              <a:lnSpc>
                <a:spcPct val="150000"/>
              </a:lnSpc>
              <a:spcBef>
                <a:spcPts val="0"/>
              </a:spcBef>
              <a:spcAft>
                <a:spcPts val="0"/>
              </a:spcAft>
              <a:buNone/>
            </a:pPr>
            <a:r>
              <a:rPr lang="en-GB" sz="1500">
                <a:solidFill>
                  <a:schemeClr val="dk1"/>
                </a:solidFill>
                <a:latin typeface="Montserrat"/>
                <a:ea typeface="Montserrat"/>
                <a:cs typeface="Montserrat"/>
                <a:sym typeface="Montserrat"/>
              </a:rPr>
              <a:t>Anna Neiman-Golden, Chisomnazu Oguh, Lita Theng</a:t>
            </a:r>
            <a:endParaRPr sz="1500">
              <a:solidFill>
                <a:schemeClr val="dk1"/>
              </a:solidFill>
              <a:latin typeface="Montserrat"/>
              <a:ea typeface="Montserrat"/>
              <a:cs typeface="Montserrat"/>
              <a:sym typeface="Montserrat"/>
            </a:endParaRPr>
          </a:p>
          <a:p>
            <a:pPr marL="0" lvl="0" indent="0" algn="ctr" rtl="0">
              <a:lnSpc>
                <a:spcPct val="150000"/>
              </a:lnSpc>
              <a:spcBef>
                <a:spcPts val="0"/>
              </a:spcBef>
              <a:spcAft>
                <a:spcPts val="0"/>
              </a:spcAft>
              <a:buClr>
                <a:schemeClr val="dk1"/>
              </a:buClr>
              <a:buSzPts val="1100"/>
              <a:buFont typeface="Arial"/>
              <a:buNone/>
            </a:pPr>
            <a:r>
              <a:rPr lang="en-GB" sz="1500" b="1">
                <a:solidFill>
                  <a:schemeClr val="dk1"/>
                </a:solidFill>
                <a:latin typeface="Montserrat"/>
                <a:ea typeface="Montserrat"/>
                <a:cs typeface="Montserrat"/>
                <a:sym typeface="Montserrat"/>
              </a:rPr>
              <a:t>Advised by Professor Sneha Narayan</a:t>
            </a:r>
            <a:endParaRPr sz="1500" b="1">
              <a:solidFill>
                <a:schemeClr val="dk1"/>
              </a:solidFill>
              <a:latin typeface="Montserrat"/>
              <a:ea typeface="Montserrat"/>
              <a:cs typeface="Montserrat"/>
              <a:sym typeface="Montserrat"/>
            </a:endParaRPr>
          </a:p>
          <a:p>
            <a:pPr marL="0" lvl="0" indent="0" algn="ctr" rtl="0">
              <a:spcBef>
                <a:spcPts val="0"/>
              </a:spcBef>
              <a:spcAft>
                <a:spcPts val="0"/>
              </a:spcAft>
              <a:buNone/>
            </a:pPr>
            <a:endParaRPr sz="1500">
              <a:latin typeface="Montserrat"/>
              <a:ea typeface="Montserrat"/>
              <a:cs typeface="Montserrat"/>
              <a:sym typeface="Montserrat"/>
            </a:endParaRPr>
          </a:p>
        </p:txBody>
      </p:sp>
      <p:cxnSp>
        <p:nvCxnSpPr>
          <p:cNvPr id="103" name="Google Shape;103;p25"/>
          <p:cNvCxnSpPr/>
          <p:nvPr/>
        </p:nvCxnSpPr>
        <p:spPr>
          <a:xfrm>
            <a:off x="2174850" y="3120050"/>
            <a:ext cx="47943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4"/>
          <p:cNvSpPr txBox="1"/>
          <p:nvPr/>
        </p:nvSpPr>
        <p:spPr>
          <a:xfrm>
            <a:off x="166875" y="268925"/>
            <a:ext cx="3565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Data: </a:t>
            </a:r>
            <a:r>
              <a:rPr lang="en-GB" sz="2000" b="1">
                <a:latin typeface="Montserrat"/>
                <a:ea typeface="Montserrat"/>
                <a:cs typeface="Montserrat"/>
                <a:sym typeface="Montserrat"/>
              </a:rPr>
              <a:t>Statements</a:t>
            </a:r>
            <a:r>
              <a:rPr lang="en-GB" sz="2000">
                <a:latin typeface="Montserrat"/>
                <a:ea typeface="Montserrat"/>
                <a:cs typeface="Montserrat"/>
                <a:sym typeface="Montserrat"/>
              </a:rPr>
              <a:t> </a:t>
            </a:r>
            <a:endParaRPr sz="2000">
              <a:latin typeface="Montserrat"/>
              <a:ea typeface="Montserrat"/>
              <a:cs typeface="Montserrat"/>
              <a:sym typeface="Montserrat"/>
            </a:endParaRPr>
          </a:p>
        </p:txBody>
      </p:sp>
      <p:cxnSp>
        <p:nvCxnSpPr>
          <p:cNvPr id="220" name="Google Shape;220;p34"/>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sp>
        <p:nvSpPr>
          <p:cNvPr id="221" name="Google Shape;221;p34"/>
          <p:cNvSpPr txBox="1"/>
          <p:nvPr/>
        </p:nvSpPr>
        <p:spPr>
          <a:xfrm>
            <a:off x="248600" y="949400"/>
            <a:ext cx="4323300" cy="24012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Montserrat"/>
              <a:buChar char="●"/>
            </a:pPr>
            <a:r>
              <a:rPr lang="en-GB" sz="1800">
                <a:latin typeface="Montserrat"/>
                <a:ea typeface="Montserrat"/>
                <a:cs typeface="Montserrat"/>
                <a:sym typeface="Montserrat"/>
              </a:rPr>
              <a:t>Converted to plain text using OCR</a:t>
            </a:r>
            <a:endParaRPr sz="1800">
              <a:latin typeface="Montserrat"/>
              <a:ea typeface="Montserrat"/>
              <a:cs typeface="Montserrat"/>
              <a:sym typeface="Montserrat"/>
            </a:endParaRPr>
          </a:p>
          <a:p>
            <a:pPr marL="457200" lvl="0" indent="-342900" algn="l" rtl="0">
              <a:spcBef>
                <a:spcPts val="0"/>
              </a:spcBef>
              <a:spcAft>
                <a:spcPts val="0"/>
              </a:spcAft>
              <a:buSzPts val="1800"/>
              <a:buFont typeface="Montserrat"/>
              <a:buChar char="●"/>
            </a:pPr>
            <a:r>
              <a:rPr lang="en-GB" sz="1800">
                <a:latin typeface="Montserrat"/>
                <a:ea typeface="Montserrat"/>
                <a:cs typeface="Montserrat"/>
                <a:sym typeface="Montserrat"/>
              </a:rPr>
              <a:t>Looked for speech delimiters and speaker tags</a:t>
            </a:r>
            <a:endParaRPr sz="1800">
              <a:latin typeface="Montserrat"/>
              <a:ea typeface="Montserrat"/>
              <a:cs typeface="Montserrat"/>
              <a:sym typeface="Montserrat"/>
            </a:endParaRPr>
          </a:p>
          <a:p>
            <a:pPr marL="457200" lvl="0" indent="-342900" algn="l" rtl="0">
              <a:spcBef>
                <a:spcPts val="0"/>
              </a:spcBef>
              <a:spcAft>
                <a:spcPts val="0"/>
              </a:spcAft>
              <a:buSzPts val="1800"/>
              <a:buFont typeface="Montserrat"/>
              <a:buChar char="●"/>
            </a:pPr>
            <a:r>
              <a:rPr lang="en-GB" sz="1800">
                <a:latin typeface="Montserrat"/>
                <a:ea typeface="Montserrat"/>
                <a:cs typeface="Montserrat"/>
                <a:sym typeface="Montserrat"/>
              </a:rPr>
              <a:t>Parsed with regular expressions </a:t>
            </a:r>
            <a:endParaRPr sz="1800">
              <a:latin typeface="Montserrat"/>
              <a:ea typeface="Montserrat"/>
              <a:cs typeface="Montserrat"/>
              <a:sym typeface="Montserrat"/>
            </a:endParaRPr>
          </a:p>
          <a:p>
            <a:pPr marL="457200" lvl="0" indent="-342900" algn="l" rtl="0">
              <a:spcBef>
                <a:spcPts val="0"/>
              </a:spcBef>
              <a:spcAft>
                <a:spcPts val="0"/>
              </a:spcAft>
              <a:buSzPts val="1800"/>
              <a:buFont typeface="Montserrat"/>
              <a:buChar char="●"/>
            </a:pPr>
            <a:r>
              <a:rPr lang="en-GB" sz="1800">
                <a:latin typeface="Montserrat"/>
                <a:ea typeface="Montserrat"/>
                <a:cs typeface="Montserrat"/>
                <a:sym typeface="Montserrat"/>
              </a:rPr>
              <a:t>Repeated on pdf for each day of 117th congress</a:t>
            </a:r>
            <a:endParaRPr sz="1800">
              <a:latin typeface="Montserrat"/>
              <a:ea typeface="Montserrat"/>
              <a:cs typeface="Montserrat"/>
              <a:sym typeface="Montserrat"/>
            </a:endParaRPr>
          </a:p>
          <a:p>
            <a:pPr marL="457200" lvl="0" indent="0" algn="l" rtl="0">
              <a:spcBef>
                <a:spcPts val="0"/>
              </a:spcBef>
              <a:spcAft>
                <a:spcPts val="0"/>
              </a:spcAft>
              <a:buNone/>
            </a:pPr>
            <a:endParaRPr sz="1800">
              <a:latin typeface="Montserrat Light"/>
              <a:ea typeface="Montserrat Light"/>
              <a:cs typeface="Montserrat Light"/>
              <a:sym typeface="Montserrat Light"/>
            </a:endParaRPr>
          </a:p>
        </p:txBody>
      </p:sp>
      <p:pic>
        <p:nvPicPr>
          <p:cNvPr id="222" name="Google Shape;222;p34"/>
          <p:cNvPicPr preferRelativeResize="0"/>
          <p:nvPr/>
        </p:nvPicPr>
        <p:blipFill rotWithShape="1">
          <a:blip r:embed="rId3">
            <a:alphaModFix/>
          </a:blip>
          <a:srcRect l="2988" r="2153"/>
          <a:stretch/>
        </p:blipFill>
        <p:spPr>
          <a:xfrm>
            <a:off x="5423650" y="761525"/>
            <a:ext cx="3227301" cy="4381977"/>
          </a:xfrm>
          <a:prstGeom prst="rect">
            <a:avLst/>
          </a:prstGeom>
          <a:noFill/>
          <a:ln>
            <a:noFill/>
          </a:ln>
        </p:spPr>
      </p:pic>
      <p:pic>
        <p:nvPicPr>
          <p:cNvPr id="223" name="Google Shape;223;p34"/>
          <p:cNvPicPr preferRelativeResize="0"/>
          <p:nvPr/>
        </p:nvPicPr>
        <p:blipFill rotWithShape="1">
          <a:blip r:embed="rId4">
            <a:alphaModFix/>
          </a:blip>
          <a:srcRect t="1632"/>
          <a:stretch/>
        </p:blipFill>
        <p:spPr>
          <a:xfrm>
            <a:off x="5223475" y="821775"/>
            <a:ext cx="3487700" cy="4310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4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p:nvPr/>
        </p:nvSpPr>
        <p:spPr>
          <a:xfrm>
            <a:off x="166875" y="268925"/>
            <a:ext cx="7426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Front End: </a:t>
            </a:r>
            <a:r>
              <a:rPr lang="en-GB" sz="2000" b="1">
                <a:latin typeface="Montserrat"/>
                <a:ea typeface="Montserrat"/>
                <a:cs typeface="Montserrat"/>
                <a:sym typeface="Montserrat"/>
              </a:rPr>
              <a:t>Representing the Data</a:t>
            </a:r>
            <a:endParaRPr sz="2000" b="1">
              <a:latin typeface="Montserrat"/>
              <a:ea typeface="Montserrat"/>
              <a:cs typeface="Montserrat"/>
              <a:sym typeface="Montserrat"/>
            </a:endParaRPr>
          </a:p>
        </p:txBody>
      </p:sp>
      <p:cxnSp>
        <p:nvCxnSpPr>
          <p:cNvPr id="229" name="Google Shape;229;p35"/>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sp>
        <p:nvSpPr>
          <p:cNvPr id="230" name="Google Shape;230;p35"/>
          <p:cNvSpPr txBox="1"/>
          <p:nvPr/>
        </p:nvSpPr>
        <p:spPr>
          <a:xfrm>
            <a:off x="166875" y="1007575"/>
            <a:ext cx="4305900" cy="32940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SzPts val="1700"/>
              <a:buFont typeface="Montserrat"/>
              <a:buChar char="●"/>
            </a:pPr>
            <a:r>
              <a:rPr lang="en-GB" sz="1700">
                <a:latin typeface="Montserrat"/>
                <a:ea typeface="Montserrat"/>
                <a:cs typeface="Montserrat"/>
                <a:sym typeface="Montserrat"/>
              </a:rPr>
              <a:t>Data visualization best practices</a:t>
            </a:r>
            <a:endParaRPr sz="1700">
              <a:latin typeface="Montserrat"/>
              <a:ea typeface="Montserrat"/>
              <a:cs typeface="Montserrat"/>
              <a:sym typeface="Montserrat"/>
            </a:endParaRPr>
          </a:p>
          <a:p>
            <a:pPr marL="914400" lvl="1" indent="-336550" algn="l" rtl="0">
              <a:spcBef>
                <a:spcPts val="0"/>
              </a:spcBef>
              <a:spcAft>
                <a:spcPts val="0"/>
              </a:spcAft>
              <a:buSzPts val="1700"/>
              <a:buFont typeface="Montserrat"/>
              <a:buChar char="○"/>
            </a:pPr>
            <a:r>
              <a:rPr lang="en-GB" sz="1700">
                <a:latin typeface="Montserrat"/>
                <a:ea typeface="Montserrat"/>
                <a:cs typeface="Montserrat"/>
                <a:sym typeface="Montserrat"/>
              </a:rPr>
              <a:t>Simple and functional visuals</a:t>
            </a:r>
            <a:endParaRPr sz="1700">
              <a:latin typeface="Montserrat"/>
              <a:ea typeface="Montserrat"/>
              <a:cs typeface="Montserrat"/>
              <a:sym typeface="Montserrat"/>
            </a:endParaRPr>
          </a:p>
          <a:p>
            <a:pPr marL="914400" lvl="1" indent="-336550" algn="l" rtl="0">
              <a:spcBef>
                <a:spcPts val="0"/>
              </a:spcBef>
              <a:spcAft>
                <a:spcPts val="0"/>
              </a:spcAft>
              <a:buSzPts val="1700"/>
              <a:buFont typeface="Montserrat"/>
              <a:buChar char="○"/>
            </a:pPr>
            <a:r>
              <a:rPr lang="en-GB" sz="1700">
                <a:latin typeface="Montserrat"/>
                <a:ea typeface="Montserrat"/>
                <a:cs typeface="Montserrat"/>
                <a:sym typeface="Montserrat"/>
              </a:rPr>
              <a:t>Side by side comparison</a:t>
            </a:r>
            <a:endParaRPr sz="1700">
              <a:latin typeface="Montserrat"/>
              <a:ea typeface="Montserrat"/>
              <a:cs typeface="Montserrat"/>
              <a:sym typeface="Montserrat"/>
            </a:endParaRPr>
          </a:p>
          <a:p>
            <a:pPr marL="914400" lvl="1" indent="-336550" algn="l" rtl="0">
              <a:spcBef>
                <a:spcPts val="0"/>
              </a:spcBef>
              <a:spcAft>
                <a:spcPts val="0"/>
              </a:spcAft>
              <a:buSzPts val="1700"/>
              <a:buFont typeface="Montserrat"/>
              <a:buChar char="○"/>
            </a:pPr>
            <a:r>
              <a:rPr lang="en-GB" sz="1700">
                <a:latin typeface="Montserrat"/>
                <a:ea typeface="Montserrat"/>
                <a:cs typeface="Montserrat"/>
                <a:sym typeface="Montserrat"/>
              </a:rPr>
              <a:t>Full dataset and subsets</a:t>
            </a:r>
            <a:endParaRPr sz="1700">
              <a:latin typeface="Montserrat"/>
              <a:ea typeface="Montserrat"/>
              <a:cs typeface="Montserrat"/>
              <a:sym typeface="Montserrat"/>
            </a:endParaRPr>
          </a:p>
          <a:p>
            <a:pPr marL="0" lvl="0" indent="0" algn="l" rtl="0">
              <a:spcBef>
                <a:spcPts val="0"/>
              </a:spcBef>
              <a:spcAft>
                <a:spcPts val="0"/>
              </a:spcAft>
              <a:buNone/>
            </a:pPr>
            <a:endParaRPr sz="1700">
              <a:latin typeface="Montserrat"/>
              <a:ea typeface="Montserrat"/>
              <a:cs typeface="Montserrat"/>
              <a:sym typeface="Montserrat"/>
            </a:endParaRPr>
          </a:p>
          <a:p>
            <a:pPr marL="457200" lvl="0" indent="-336550" algn="l" rtl="0">
              <a:spcBef>
                <a:spcPts val="0"/>
              </a:spcBef>
              <a:spcAft>
                <a:spcPts val="0"/>
              </a:spcAft>
              <a:buClr>
                <a:schemeClr val="dk1"/>
              </a:buClr>
              <a:buSzPts val="1700"/>
              <a:buFont typeface="Montserrat"/>
              <a:buChar char="●"/>
            </a:pPr>
            <a:r>
              <a:rPr lang="en-GB" sz="1700">
                <a:solidFill>
                  <a:schemeClr val="dk1"/>
                </a:solidFill>
                <a:latin typeface="Montserrat"/>
                <a:ea typeface="Montserrat"/>
                <a:cs typeface="Montserrat"/>
                <a:sym typeface="Montserrat"/>
              </a:rPr>
              <a:t>Sankey diagrams</a:t>
            </a:r>
            <a:endParaRPr sz="1700">
              <a:solidFill>
                <a:schemeClr val="dk1"/>
              </a:solidFill>
              <a:latin typeface="Montserrat"/>
              <a:ea typeface="Montserrat"/>
              <a:cs typeface="Montserrat"/>
              <a:sym typeface="Montserrat"/>
            </a:endParaRPr>
          </a:p>
          <a:p>
            <a:pPr marL="914400" lvl="1" indent="-336550" algn="l" rtl="0">
              <a:spcBef>
                <a:spcPts val="0"/>
              </a:spcBef>
              <a:spcAft>
                <a:spcPts val="0"/>
              </a:spcAft>
              <a:buClr>
                <a:schemeClr val="dk1"/>
              </a:buClr>
              <a:buSzPts val="1700"/>
              <a:buFont typeface="Montserrat"/>
              <a:buChar char="○"/>
            </a:pPr>
            <a:r>
              <a:rPr lang="en-GB" sz="1700">
                <a:solidFill>
                  <a:schemeClr val="dk1"/>
                </a:solidFill>
                <a:latin typeface="Montserrat"/>
                <a:ea typeface="Montserrat"/>
                <a:cs typeface="Montserrat"/>
                <a:sym typeface="Montserrat"/>
              </a:rPr>
              <a:t>Flow diagram where the width of the flow is proportional to the quantity represented</a:t>
            </a: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endParaRPr sz="1600">
              <a:latin typeface="Montserrat"/>
              <a:ea typeface="Montserrat"/>
              <a:cs typeface="Montserrat"/>
              <a:sym typeface="Montserrat"/>
            </a:endParaRPr>
          </a:p>
          <a:p>
            <a:pPr marL="0" lvl="0" indent="0" algn="l" rtl="0">
              <a:spcBef>
                <a:spcPts val="0"/>
              </a:spcBef>
              <a:spcAft>
                <a:spcPts val="0"/>
              </a:spcAft>
              <a:buNone/>
            </a:pPr>
            <a:endParaRPr sz="1600">
              <a:latin typeface="Montserrat"/>
              <a:ea typeface="Montserrat"/>
              <a:cs typeface="Montserrat"/>
              <a:sym typeface="Montserrat"/>
            </a:endParaRPr>
          </a:p>
        </p:txBody>
      </p:sp>
      <p:pic>
        <p:nvPicPr>
          <p:cNvPr id="231" name="Google Shape;231;p35"/>
          <p:cNvPicPr preferRelativeResize="0"/>
          <p:nvPr/>
        </p:nvPicPr>
        <p:blipFill>
          <a:blip r:embed="rId3">
            <a:alphaModFix/>
          </a:blip>
          <a:stretch>
            <a:fillRect/>
          </a:stretch>
        </p:blipFill>
        <p:spPr>
          <a:xfrm>
            <a:off x="4358100" y="1007575"/>
            <a:ext cx="4546354" cy="38789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xEl>
                                              <p:pRg st="0" end="0"/>
                                            </p:txEl>
                                          </p:spTgt>
                                        </p:tgtEl>
                                        <p:attrNameLst>
                                          <p:attrName>style.visibility</p:attrName>
                                        </p:attrNameLst>
                                      </p:cBhvr>
                                      <p:to>
                                        <p:strVal val="visible"/>
                                      </p:to>
                                    </p:set>
                                    <p:animEffect transition="in" filter="fade">
                                      <p:cBhvr>
                                        <p:cTn id="7" dur="400"/>
                                        <p:tgtEl>
                                          <p:spTgt spid="2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0">
                                            <p:txEl>
                                              <p:pRg st="1" end="1"/>
                                            </p:txEl>
                                          </p:spTgt>
                                        </p:tgtEl>
                                        <p:attrNameLst>
                                          <p:attrName>style.visibility</p:attrName>
                                        </p:attrNameLst>
                                      </p:cBhvr>
                                      <p:to>
                                        <p:strVal val="visible"/>
                                      </p:to>
                                    </p:set>
                                    <p:animEffect transition="in" filter="fade">
                                      <p:cBhvr>
                                        <p:cTn id="12" dur="400"/>
                                        <p:tgtEl>
                                          <p:spTgt spid="2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0">
                                            <p:txEl>
                                              <p:pRg st="2" end="2"/>
                                            </p:txEl>
                                          </p:spTgt>
                                        </p:tgtEl>
                                        <p:attrNameLst>
                                          <p:attrName>style.visibility</p:attrName>
                                        </p:attrNameLst>
                                      </p:cBhvr>
                                      <p:to>
                                        <p:strVal val="visible"/>
                                      </p:to>
                                    </p:set>
                                    <p:animEffect transition="in" filter="fade">
                                      <p:cBhvr>
                                        <p:cTn id="17" dur="400"/>
                                        <p:tgtEl>
                                          <p:spTgt spid="2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0">
                                            <p:txEl>
                                              <p:pRg st="3" end="3"/>
                                            </p:txEl>
                                          </p:spTgt>
                                        </p:tgtEl>
                                        <p:attrNameLst>
                                          <p:attrName>style.visibility</p:attrName>
                                        </p:attrNameLst>
                                      </p:cBhvr>
                                      <p:to>
                                        <p:strVal val="visible"/>
                                      </p:to>
                                    </p:set>
                                    <p:animEffect transition="in" filter="fade">
                                      <p:cBhvr>
                                        <p:cTn id="22" dur="400"/>
                                        <p:tgtEl>
                                          <p:spTgt spid="2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0">
                                            <p:txEl>
                                              <p:pRg st="4" end="4"/>
                                            </p:txEl>
                                          </p:spTgt>
                                        </p:tgtEl>
                                        <p:attrNameLst>
                                          <p:attrName>style.visibility</p:attrName>
                                        </p:attrNameLst>
                                      </p:cBhvr>
                                      <p:to>
                                        <p:strVal val="visible"/>
                                      </p:to>
                                    </p:set>
                                    <p:animEffect transition="in" filter="fade">
                                      <p:cBhvr>
                                        <p:cTn id="27" dur="400"/>
                                        <p:tgtEl>
                                          <p:spTgt spid="23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0">
                                            <p:txEl>
                                              <p:pRg st="5" end="5"/>
                                            </p:txEl>
                                          </p:spTgt>
                                        </p:tgtEl>
                                        <p:attrNameLst>
                                          <p:attrName>style.visibility</p:attrName>
                                        </p:attrNameLst>
                                      </p:cBhvr>
                                      <p:to>
                                        <p:strVal val="visible"/>
                                      </p:to>
                                    </p:set>
                                    <p:animEffect transition="in" filter="fade">
                                      <p:cBhvr>
                                        <p:cTn id="32" dur="400"/>
                                        <p:tgtEl>
                                          <p:spTgt spid="23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0">
                                            <p:txEl>
                                              <p:pRg st="6" end="6"/>
                                            </p:txEl>
                                          </p:spTgt>
                                        </p:tgtEl>
                                        <p:attrNameLst>
                                          <p:attrName>style.visibility</p:attrName>
                                        </p:attrNameLst>
                                      </p:cBhvr>
                                      <p:to>
                                        <p:strVal val="visible"/>
                                      </p:to>
                                    </p:set>
                                    <p:animEffect transition="in" filter="fade">
                                      <p:cBhvr>
                                        <p:cTn id="37" dur="400"/>
                                        <p:tgtEl>
                                          <p:spTgt spid="23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0">
                                            <p:txEl>
                                              <p:pRg st="7" end="7"/>
                                            </p:txEl>
                                          </p:spTgt>
                                        </p:tgtEl>
                                        <p:attrNameLst>
                                          <p:attrName>style.visibility</p:attrName>
                                        </p:attrNameLst>
                                      </p:cBhvr>
                                      <p:to>
                                        <p:strVal val="visible"/>
                                      </p:to>
                                    </p:set>
                                    <p:animEffect transition="in" filter="fade">
                                      <p:cBhvr>
                                        <p:cTn id="42" dur="400"/>
                                        <p:tgtEl>
                                          <p:spTgt spid="23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0">
                                            <p:txEl>
                                              <p:pRg st="8" end="8"/>
                                            </p:txEl>
                                          </p:spTgt>
                                        </p:tgtEl>
                                        <p:attrNameLst>
                                          <p:attrName>style.visibility</p:attrName>
                                        </p:attrNameLst>
                                      </p:cBhvr>
                                      <p:to>
                                        <p:strVal val="visible"/>
                                      </p:to>
                                    </p:set>
                                    <p:animEffect transition="in" filter="fade">
                                      <p:cBhvr>
                                        <p:cTn id="47" dur="400"/>
                                        <p:tgtEl>
                                          <p:spTgt spid="230">
                                            <p:txEl>
                                              <p:pRg st="8" end="8"/>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231"/>
                                        </p:tgtEl>
                                        <p:attrNameLst>
                                          <p:attrName>style.visibility</p:attrName>
                                        </p:attrNameLst>
                                      </p:cBhvr>
                                      <p:to>
                                        <p:strVal val="visible"/>
                                      </p:to>
                                    </p:set>
                                    <p:animEffect transition="in" filter="fade">
                                      <p:cBhvr>
                                        <p:cTn id="50"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6"/>
          <p:cNvSpPr txBox="1"/>
          <p:nvPr/>
        </p:nvSpPr>
        <p:spPr>
          <a:xfrm>
            <a:off x="166875" y="268925"/>
            <a:ext cx="7426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Front End: </a:t>
            </a:r>
            <a:r>
              <a:rPr lang="en-GB" sz="2000" b="1">
                <a:latin typeface="Montserrat"/>
                <a:ea typeface="Montserrat"/>
                <a:cs typeface="Montserrat"/>
                <a:sym typeface="Montserrat"/>
              </a:rPr>
              <a:t>Representing the Data</a:t>
            </a:r>
            <a:endParaRPr sz="2000" b="1">
              <a:latin typeface="Montserrat"/>
              <a:ea typeface="Montserrat"/>
              <a:cs typeface="Montserrat"/>
              <a:sym typeface="Montserrat"/>
            </a:endParaRPr>
          </a:p>
        </p:txBody>
      </p:sp>
      <p:cxnSp>
        <p:nvCxnSpPr>
          <p:cNvPr id="237" name="Google Shape;237;p36"/>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sp>
        <p:nvSpPr>
          <p:cNvPr id="238" name="Google Shape;238;p36"/>
          <p:cNvSpPr txBox="1"/>
          <p:nvPr/>
        </p:nvSpPr>
        <p:spPr>
          <a:xfrm>
            <a:off x="239550" y="1007575"/>
            <a:ext cx="5808000" cy="31092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Montserrat"/>
              <a:buChar char="●"/>
            </a:pPr>
            <a:r>
              <a:rPr lang="en-GB" sz="1800">
                <a:latin typeface="Montserrat"/>
                <a:ea typeface="Montserrat"/>
                <a:cs typeface="Montserrat"/>
                <a:sym typeface="Montserrat"/>
              </a:rPr>
              <a:t>Considered many different approaches/types of charts</a:t>
            </a:r>
            <a:endParaRPr sz="1800">
              <a:latin typeface="Montserrat"/>
              <a:ea typeface="Montserrat"/>
              <a:cs typeface="Montserrat"/>
              <a:sym typeface="Montserrat"/>
            </a:endParaRPr>
          </a:p>
          <a:p>
            <a:pPr marL="914400" lvl="1" indent="-342900" algn="l" rtl="0">
              <a:spcBef>
                <a:spcPts val="0"/>
              </a:spcBef>
              <a:spcAft>
                <a:spcPts val="0"/>
              </a:spcAft>
              <a:buSzPts val="1800"/>
              <a:buFont typeface="Montserrat"/>
              <a:buChar char="○"/>
            </a:pPr>
            <a:r>
              <a:rPr lang="en-GB" sz="1800">
                <a:latin typeface="Montserrat"/>
                <a:ea typeface="Montserrat"/>
                <a:cs typeface="Montserrat"/>
                <a:sym typeface="Montserrat"/>
              </a:rPr>
              <a:t>Bar charts</a:t>
            </a:r>
            <a:endParaRPr sz="1800">
              <a:latin typeface="Montserrat"/>
              <a:ea typeface="Montserrat"/>
              <a:cs typeface="Montserrat"/>
              <a:sym typeface="Montserrat"/>
            </a:endParaRPr>
          </a:p>
          <a:p>
            <a:pPr marL="914400" lvl="1" indent="-342900" algn="l" rtl="0">
              <a:spcBef>
                <a:spcPts val="0"/>
              </a:spcBef>
              <a:spcAft>
                <a:spcPts val="0"/>
              </a:spcAft>
              <a:buSzPts val="1800"/>
              <a:buFont typeface="Montserrat"/>
              <a:buChar char="○"/>
            </a:pPr>
            <a:r>
              <a:rPr lang="en-GB" sz="1800">
                <a:latin typeface="Montserrat"/>
                <a:ea typeface="Montserrat"/>
                <a:cs typeface="Montserrat"/>
                <a:sym typeface="Montserrat"/>
              </a:rPr>
              <a:t>Sample speech/word clouds</a:t>
            </a:r>
            <a:endParaRPr sz="1800">
              <a:latin typeface="Montserrat"/>
              <a:ea typeface="Montserrat"/>
              <a:cs typeface="Montserrat"/>
              <a:sym typeface="Montserrat"/>
            </a:endParaRPr>
          </a:p>
          <a:p>
            <a:pPr marL="914400" lvl="1" indent="-342900" algn="l" rtl="0">
              <a:spcBef>
                <a:spcPts val="0"/>
              </a:spcBef>
              <a:spcAft>
                <a:spcPts val="0"/>
              </a:spcAft>
              <a:buSzPts val="1800"/>
              <a:buFont typeface="Montserrat"/>
              <a:buChar char="○"/>
            </a:pPr>
            <a:r>
              <a:rPr lang="en-GB" sz="1800">
                <a:latin typeface="Montserrat"/>
                <a:ea typeface="Montserrat"/>
                <a:cs typeface="Montserrat"/>
                <a:sym typeface="Montserrat"/>
              </a:rPr>
              <a:t>Exploratory database</a:t>
            </a:r>
            <a:endParaRPr sz="1800">
              <a:latin typeface="Montserrat"/>
              <a:ea typeface="Montserrat"/>
              <a:cs typeface="Montserrat"/>
              <a:sym typeface="Montserrat"/>
            </a:endParaRPr>
          </a:p>
          <a:p>
            <a:pPr marL="914400" lvl="0" indent="0" algn="l" rtl="0">
              <a:spcBef>
                <a:spcPts val="0"/>
              </a:spcBef>
              <a:spcAft>
                <a:spcPts val="0"/>
              </a:spcAft>
              <a:buNone/>
            </a:pPr>
            <a:endParaRPr sz="1800">
              <a:latin typeface="Montserrat"/>
              <a:ea typeface="Montserrat"/>
              <a:cs typeface="Montserrat"/>
              <a:sym typeface="Montserrat"/>
            </a:endParaRPr>
          </a:p>
          <a:p>
            <a:pPr marL="457200" lvl="0" indent="-342900" algn="l" rtl="0">
              <a:spcBef>
                <a:spcPts val="0"/>
              </a:spcBef>
              <a:spcAft>
                <a:spcPts val="0"/>
              </a:spcAft>
              <a:buClr>
                <a:schemeClr val="dk1"/>
              </a:buClr>
              <a:buSzPts val="1800"/>
              <a:buFont typeface="Montserrat"/>
              <a:buChar char="●"/>
            </a:pPr>
            <a:r>
              <a:rPr lang="en-GB" sz="1800">
                <a:solidFill>
                  <a:schemeClr val="dk1"/>
                </a:solidFill>
                <a:latin typeface="Montserrat"/>
                <a:ea typeface="Montserrat"/>
                <a:cs typeface="Montserrat"/>
                <a:sym typeface="Montserrat"/>
              </a:rPr>
              <a:t>Wanted to be able to compare multiple politicians’ funding and speech data at once</a:t>
            </a:r>
            <a:endParaRPr sz="1800">
              <a:solidFill>
                <a:schemeClr val="dk1"/>
              </a:solidFill>
              <a:latin typeface="Montserrat"/>
              <a:ea typeface="Montserrat"/>
              <a:cs typeface="Montserrat"/>
              <a:sym typeface="Montserrat"/>
            </a:endParaRPr>
          </a:p>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8">
                                            <p:txEl>
                                              <p:pRg st="0" end="0"/>
                                            </p:txEl>
                                          </p:spTgt>
                                        </p:tgtEl>
                                        <p:attrNameLst>
                                          <p:attrName>style.visibility</p:attrName>
                                        </p:attrNameLst>
                                      </p:cBhvr>
                                      <p:to>
                                        <p:strVal val="visible"/>
                                      </p:to>
                                    </p:set>
                                    <p:animEffect transition="in" filter="fade">
                                      <p:cBhvr>
                                        <p:cTn id="7" dur="400"/>
                                        <p:tgtEl>
                                          <p:spTgt spid="2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8">
                                            <p:txEl>
                                              <p:pRg st="1" end="1"/>
                                            </p:txEl>
                                          </p:spTgt>
                                        </p:tgtEl>
                                        <p:attrNameLst>
                                          <p:attrName>style.visibility</p:attrName>
                                        </p:attrNameLst>
                                      </p:cBhvr>
                                      <p:to>
                                        <p:strVal val="visible"/>
                                      </p:to>
                                    </p:set>
                                    <p:animEffect transition="in" filter="fade">
                                      <p:cBhvr>
                                        <p:cTn id="12" dur="400"/>
                                        <p:tgtEl>
                                          <p:spTgt spid="2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8">
                                            <p:txEl>
                                              <p:pRg st="2" end="2"/>
                                            </p:txEl>
                                          </p:spTgt>
                                        </p:tgtEl>
                                        <p:attrNameLst>
                                          <p:attrName>style.visibility</p:attrName>
                                        </p:attrNameLst>
                                      </p:cBhvr>
                                      <p:to>
                                        <p:strVal val="visible"/>
                                      </p:to>
                                    </p:set>
                                    <p:animEffect transition="in" filter="fade">
                                      <p:cBhvr>
                                        <p:cTn id="17" dur="400"/>
                                        <p:tgtEl>
                                          <p:spTgt spid="2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8">
                                            <p:txEl>
                                              <p:pRg st="3" end="3"/>
                                            </p:txEl>
                                          </p:spTgt>
                                        </p:tgtEl>
                                        <p:attrNameLst>
                                          <p:attrName>style.visibility</p:attrName>
                                        </p:attrNameLst>
                                      </p:cBhvr>
                                      <p:to>
                                        <p:strVal val="visible"/>
                                      </p:to>
                                    </p:set>
                                    <p:animEffect transition="in" filter="fade">
                                      <p:cBhvr>
                                        <p:cTn id="22" dur="400"/>
                                        <p:tgtEl>
                                          <p:spTgt spid="23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8">
                                            <p:txEl>
                                              <p:pRg st="4" end="4"/>
                                            </p:txEl>
                                          </p:spTgt>
                                        </p:tgtEl>
                                        <p:attrNameLst>
                                          <p:attrName>style.visibility</p:attrName>
                                        </p:attrNameLst>
                                      </p:cBhvr>
                                      <p:to>
                                        <p:strVal val="visible"/>
                                      </p:to>
                                    </p:set>
                                    <p:animEffect transition="in" filter="fade">
                                      <p:cBhvr>
                                        <p:cTn id="27" dur="400"/>
                                        <p:tgtEl>
                                          <p:spTgt spid="23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8">
                                            <p:txEl>
                                              <p:pRg st="5" end="5"/>
                                            </p:txEl>
                                          </p:spTgt>
                                        </p:tgtEl>
                                        <p:attrNameLst>
                                          <p:attrName>style.visibility</p:attrName>
                                        </p:attrNameLst>
                                      </p:cBhvr>
                                      <p:to>
                                        <p:strVal val="visible"/>
                                      </p:to>
                                    </p:set>
                                    <p:animEffect transition="in" filter="fade">
                                      <p:cBhvr>
                                        <p:cTn id="32" dur="400"/>
                                        <p:tgtEl>
                                          <p:spTgt spid="23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8">
                                            <p:txEl>
                                              <p:pRg st="6" end="6"/>
                                            </p:txEl>
                                          </p:spTgt>
                                        </p:tgtEl>
                                        <p:attrNameLst>
                                          <p:attrName>style.visibility</p:attrName>
                                        </p:attrNameLst>
                                      </p:cBhvr>
                                      <p:to>
                                        <p:strVal val="visible"/>
                                      </p:to>
                                    </p:set>
                                    <p:animEffect transition="in" filter="fade">
                                      <p:cBhvr>
                                        <p:cTn id="37" dur="400"/>
                                        <p:tgtEl>
                                          <p:spTgt spid="23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8">
                                            <p:txEl>
                                              <p:pRg st="7" end="7"/>
                                            </p:txEl>
                                          </p:spTgt>
                                        </p:tgtEl>
                                        <p:attrNameLst>
                                          <p:attrName>style.visibility</p:attrName>
                                        </p:attrNameLst>
                                      </p:cBhvr>
                                      <p:to>
                                        <p:strVal val="visible"/>
                                      </p:to>
                                    </p:set>
                                    <p:animEffect transition="in" filter="fade">
                                      <p:cBhvr>
                                        <p:cTn id="42" dur="400"/>
                                        <p:tgtEl>
                                          <p:spTgt spid="23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8">
                                            <p:txEl>
                                              <p:pRg st="8" end="8"/>
                                            </p:txEl>
                                          </p:spTgt>
                                        </p:tgtEl>
                                        <p:attrNameLst>
                                          <p:attrName>style.visibility</p:attrName>
                                        </p:attrNameLst>
                                      </p:cBhvr>
                                      <p:to>
                                        <p:strVal val="visible"/>
                                      </p:to>
                                    </p:set>
                                    <p:animEffect transition="in" filter="fade">
                                      <p:cBhvr>
                                        <p:cTn id="47" dur="400"/>
                                        <p:tgtEl>
                                          <p:spTgt spid="2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7"/>
          <p:cNvSpPr txBox="1"/>
          <p:nvPr/>
        </p:nvSpPr>
        <p:spPr>
          <a:xfrm>
            <a:off x="166875" y="268925"/>
            <a:ext cx="7426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Front End: </a:t>
            </a:r>
            <a:r>
              <a:rPr lang="en-GB" sz="2000" b="1">
                <a:latin typeface="Montserrat"/>
                <a:ea typeface="Montserrat"/>
                <a:cs typeface="Montserrat"/>
                <a:sym typeface="Montserrat"/>
              </a:rPr>
              <a:t>Representing the Data</a:t>
            </a:r>
            <a:endParaRPr sz="2000" b="1">
              <a:latin typeface="Montserrat"/>
              <a:ea typeface="Montserrat"/>
              <a:cs typeface="Montserrat"/>
              <a:sym typeface="Montserrat"/>
            </a:endParaRPr>
          </a:p>
        </p:txBody>
      </p:sp>
      <p:cxnSp>
        <p:nvCxnSpPr>
          <p:cNvPr id="244" name="Google Shape;244;p37"/>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sp>
        <p:nvSpPr>
          <p:cNvPr id="245" name="Google Shape;245;p37"/>
          <p:cNvSpPr txBox="1"/>
          <p:nvPr/>
        </p:nvSpPr>
        <p:spPr>
          <a:xfrm>
            <a:off x="239550" y="1070150"/>
            <a:ext cx="42810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latin typeface="Montserrat"/>
              <a:ea typeface="Montserrat"/>
              <a:cs typeface="Montserrat"/>
              <a:sym typeface="Montserrat"/>
            </a:endParaRPr>
          </a:p>
          <a:p>
            <a:pPr marL="457200" lvl="0" indent="-342900" algn="l" rtl="0">
              <a:spcBef>
                <a:spcPts val="0"/>
              </a:spcBef>
              <a:spcAft>
                <a:spcPts val="0"/>
              </a:spcAft>
              <a:buSzPts val="1800"/>
              <a:buFont typeface="Montserrat"/>
              <a:buChar char="●"/>
            </a:pPr>
            <a:r>
              <a:rPr lang="en-GB" sz="1800">
                <a:latin typeface="Montserrat"/>
                <a:ea typeface="Montserrat"/>
                <a:cs typeface="Montserrat"/>
                <a:sym typeface="Montserrat"/>
              </a:rPr>
              <a:t>Used Google charts</a:t>
            </a:r>
            <a:endParaRPr sz="1800">
              <a:latin typeface="Montserrat"/>
              <a:ea typeface="Montserrat"/>
              <a:cs typeface="Montserrat"/>
              <a:sym typeface="Montserrat"/>
            </a:endParaRPr>
          </a:p>
          <a:p>
            <a:pPr marL="457200" lvl="0" indent="-342900" algn="l" rtl="0">
              <a:spcBef>
                <a:spcPts val="0"/>
              </a:spcBef>
              <a:spcAft>
                <a:spcPts val="0"/>
              </a:spcAft>
              <a:buSzPts val="1800"/>
              <a:buFont typeface="Montserrat"/>
              <a:buChar char="●"/>
            </a:pPr>
            <a:r>
              <a:rPr lang="en-GB" sz="1800">
                <a:latin typeface="Montserrat"/>
                <a:ea typeface="Montserrat"/>
                <a:cs typeface="Montserrat"/>
                <a:sym typeface="Montserrat"/>
              </a:rPr>
              <a:t>Fetched and formatted data from API</a:t>
            </a:r>
            <a:endParaRPr sz="1800">
              <a:latin typeface="Montserrat"/>
              <a:ea typeface="Montserrat"/>
              <a:cs typeface="Montserrat"/>
              <a:sym typeface="Montserrat"/>
            </a:endParaRPr>
          </a:p>
          <a:p>
            <a:pPr marL="457200" lvl="0" indent="-342900" algn="l" rtl="0">
              <a:spcBef>
                <a:spcPts val="0"/>
              </a:spcBef>
              <a:spcAft>
                <a:spcPts val="0"/>
              </a:spcAft>
              <a:buSzPts val="1800"/>
              <a:buFont typeface="Montserrat"/>
              <a:buChar char="●"/>
            </a:pPr>
            <a:r>
              <a:rPr lang="en-GB" sz="1800">
                <a:latin typeface="Montserrat"/>
                <a:ea typeface="Montserrat"/>
                <a:cs typeface="Montserrat"/>
                <a:sym typeface="Montserrat"/>
              </a:rPr>
              <a:t>Dealt with scaling issues for statement data</a:t>
            </a:r>
            <a:endParaRPr sz="1800">
              <a:latin typeface="Montserrat"/>
              <a:ea typeface="Montserrat"/>
              <a:cs typeface="Montserrat"/>
              <a:sym typeface="Montserrat"/>
            </a:endParaRPr>
          </a:p>
          <a:p>
            <a:pPr marL="0" lvl="0" indent="0" algn="l" rtl="0">
              <a:spcBef>
                <a:spcPts val="0"/>
              </a:spcBef>
              <a:spcAft>
                <a:spcPts val="0"/>
              </a:spcAft>
              <a:buNone/>
            </a:pPr>
            <a:endParaRPr sz="1800">
              <a:latin typeface="Montserrat"/>
              <a:ea typeface="Montserrat"/>
              <a:cs typeface="Montserrat"/>
              <a:sym typeface="Montserrat"/>
            </a:endParaRPr>
          </a:p>
          <a:p>
            <a:pPr marL="0" lvl="0" indent="0" algn="l" rtl="0">
              <a:spcBef>
                <a:spcPts val="0"/>
              </a:spcBef>
              <a:spcAft>
                <a:spcPts val="0"/>
              </a:spcAft>
              <a:buNone/>
            </a:pPr>
            <a:endParaRPr sz="1800">
              <a:latin typeface="Montserrat"/>
              <a:ea typeface="Montserrat"/>
              <a:cs typeface="Montserrat"/>
              <a:sym typeface="Montserrat"/>
            </a:endParaRPr>
          </a:p>
        </p:txBody>
      </p:sp>
      <p:pic>
        <p:nvPicPr>
          <p:cNvPr id="246" name="Google Shape;246;p37"/>
          <p:cNvPicPr preferRelativeResize="0"/>
          <p:nvPr/>
        </p:nvPicPr>
        <p:blipFill>
          <a:blip r:embed="rId3">
            <a:alphaModFix/>
          </a:blip>
          <a:stretch>
            <a:fillRect/>
          </a:stretch>
        </p:blipFill>
        <p:spPr>
          <a:xfrm>
            <a:off x="4672950" y="837725"/>
            <a:ext cx="4231500" cy="39467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
                                            <p:txEl>
                                              <p:pRg st="0" end="0"/>
                                            </p:txEl>
                                          </p:spTgt>
                                        </p:tgtEl>
                                        <p:attrNameLst>
                                          <p:attrName>style.visibility</p:attrName>
                                        </p:attrNameLst>
                                      </p:cBhvr>
                                      <p:to>
                                        <p:strVal val="visible"/>
                                      </p:to>
                                    </p:set>
                                    <p:animEffect transition="in" filter="fade">
                                      <p:cBhvr>
                                        <p:cTn id="7" dur="400"/>
                                        <p:tgtEl>
                                          <p:spTgt spid="2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
                                            <p:txEl>
                                              <p:pRg st="1" end="1"/>
                                            </p:txEl>
                                          </p:spTgt>
                                        </p:tgtEl>
                                        <p:attrNameLst>
                                          <p:attrName>style.visibility</p:attrName>
                                        </p:attrNameLst>
                                      </p:cBhvr>
                                      <p:to>
                                        <p:strVal val="visible"/>
                                      </p:to>
                                    </p:set>
                                    <p:animEffect transition="in" filter="fade">
                                      <p:cBhvr>
                                        <p:cTn id="12" dur="400"/>
                                        <p:tgtEl>
                                          <p:spTgt spid="2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
                                            <p:txEl>
                                              <p:pRg st="2" end="2"/>
                                            </p:txEl>
                                          </p:spTgt>
                                        </p:tgtEl>
                                        <p:attrNameLst>
                                          <p:attrName>style.visibility</p:attrName>
                                        </p:attrNameLst>
                                      </p:cBhvr>
                                      <p:to>
                                        <p:strVal val="visible"/>
                                      </p:to>
                                    </p:set>
                                    <p:animEffect transition="in" filter="fade">
                                      <p:cBhvr>
                                        <p:cTn id="17" dur="400"/>
                                        <p:tgtEl>
                                          <p:spTgt spid="2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5">
                                            <p:txEl>
                                              <p:pRg st="3" end="3"/>
                                            </p:txEl>
                                          </p:spTgt>
                                        </p:tgtEl>
                                        <p:attrNameLst>
                                          <p:attrName>style.visibility</p:attrName>
                                        </p:attrNameLst>
                                      </p:cBhvr>
                                      <p:to>
                                        <p:strVal val="visible"/>
                                      </p:to>
                                    </p:set>
                                    <p:animEffect transition="in" filter="fade">
                                      <p:cBhvr>
                                        <p:cTn id="22" dur="400"/>
                                        <p:tgtEl>
                                          <p:spTgt spid="2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5">
                                            <p:txEl>
                                              <p:pRg st="4" end="4"/>
                                            </p:txEl>
                                          </p:spTgt>
                                        </p:tgtEl>
                                        <p:attrNameLst>
                                          <p:attrName>style.visibility</p:attrName>
                                        </p:attrNameLst>
                                      </p:cBhvr>
                                      <p:to>
                                        <p:strVal val="visible"/>
                                      </p:to>
                                    </p:set>
                                    <p:animEffect transition="in" filter="fade">
                                      <p:cBhvr>
                                        <p:cTn id="27" dur="400"/>
                                        <p:tgtEl>
                                          <p:spTgt spid="24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5">
                                            <p:txEl>
                                              <p:pRg st="5" end="5"/>
                                            </p:txEl>
                                          </p:spTgt>
                                        </p:tgtEl>
                                        <p:attrNameLst>
                                          <p:attrName>style.visibility</p:attrName>
                                        </p:attrNameLst>
                                      </p:cBhvr>
                                      <p:to>
                                        <p:strVal val="visible"/>
                                      </p:to>
                                    </p:set>
                                    <p:animEffect transition="in" filter="fade">
                                      <p:cBhvr>
                                        <p:cTn id="32" dur="400"/>
                                        <p:tgtEl>
                                          <p:spTgt spid="245">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46"/>
                                        </p:tgtEl>
                                        <p:attrNameLst>
                                          <p:attrName>style.visibility</p:attrName>
                                        </p:attrNameLst>
                                      </p:cBhvr>
                                      <p:to>
                                        <p:strVal val="visible"/>
                                      </p:to>
                                    </p:set>
                                    <p:animEffect transition="in" filter="fade">
                                      <p:cBhvr>
                                        <p:cTn id="35" dur="4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8"/>
          <p:cNvSpPr txBox="1"/>
          <p:nvPr/>
        </p:nvSpPr>
        <p:spPr>
          <a:xfrm>
            <a:off x="166875" y="268925"/>
            <a:ext cx="7426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Backend: </a:t>
            </a:r>
            <a:r>
              <a:rPr lang="en-GB" sz="2000" b="1">
                <a:latin typeface="Montserrat"/>
                <a:ea typeface="Montserrat"/>
                <a:cs typeface="Montserrat"/>
                <a:sym typeface="Montserrat"/>
              </a:rPr>
              <a:t>Technologies </a:t>
            </a:r>
            <a:endParaRPr sz="2000" b="1">
              <a:latin typeface="Montserrat"/>
              <a:ea typeface="Montserrat"/>
              <a:cs typeface="Montserrat"/>
              <a:sym typeface="Montserrat"/>
            </a:endParaRPr>
          </a:p>
        </p:txBody>
      </p:sp>
      <p:cxnSp>
        <p:nvCxnSpPr>
          <p:cNvPr id="252" name="Google Shape;252;p38"/>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pic>
        <p:nvPicPr>
          <p:cNvPr id="253" name="Google Shape;253;p38"/>
          <p:cNvPicPr preferRelativeResize="0"/>
          <p:nvPr/>
        </p:nvPicPr>
        <p:blipFill>
          <a:blip r:embed="rId3">
            <a:alphaModFix/>
          </a:blip>
          <a:stretch>
            <a:fillRect/>
          </a:stretch>
        </p:blipFill>
        <p:spPr>
          <a:xfrm>
            <a:off x="0" y="1523588"/>
            <a:ext cx="3404700" cy="2553525"/>
          </a:xfrm>
          <a:prstGeom prst="rect">
            <a:avLst/>
          </a:prstGeom>
          <a:noFill/>
          <a:ln>
            <a:noFill/>
          </a:ln>
        </p:spPr>
      </p:pic>
      <p:pic>
        <p:nvPicPr>
          <p:cNvPr id="254" name="Google Shape;254;p38"/>
          <p:cNvPicPr preferRelativeResize="0"/>
          <p:nvPr/>
        </p:nvPicPr>
        <p:blipFill>
          <a:blip r:embed="rId4">
            <a:alphaModFix/>
          </a:blip>
          <a:stretch>
            <a:fillRect/>
          </a:stretch>
        </p:blipFill>
        <p:spPr>
          <a:xfrm>
            <a:off x="3660875" y="2061412"/>
            <a:ext cx="5483126" cy="1477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1000"/>
                                        <p:tgtEl>
                                          <p:spTgt spid="2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4"/>
                                        </p:tgtEl>
                                        <p:attrNameLst>
                                          <p:attrName>style.visibility</p:attrName>
                                        </p:attrNameLst>
                                      </p:cBhvr>
                                      <p:to>
                                        <p:strVal val="visible"/>
                                      </p:to>
                                    </p:set>
                                    <p:animEffect transition="in" filter="fade">
                                      <p:cBhvr>
                                        <p:cTn id="12" dur="10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9"/>
          <p:cNvSpPr txBox="1"/>
          <p:nvPr/>
        </p:nvSpPr>
        <p:spPr>
          <a:xfrm>
            <a:off x="166875" y="268925"/>
            <a:ext cx="7426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Backend: </a:t>
            </a:r>
            <a:r>
              <a:rPr lang="en-GB" sz="2000" b="1">
                <a:latin typeface="Montserrat"/>
                <a:ea typeface="Montserrat"/>
                <a:cs typeface="Montserrat"/>
                <a:sym typeface="Montserrat"/>
              </a:rPr>
              <a:t>Data Organization </a:t>
            </a:r>
            <a:endParaRPr sz="2000" b="1">
              <a:latin typeface="Montserrat"/>
              <a:ea typeface="Montserrat"/>
              <a:cs typeface="Montserrat"/>
              <a:sym typeface="Montserrat"/>
            </a:endParaRPr>
          </a:p>
        </p:txBody>
      </p:sp>
      <p:cxnSp>
        <p:nvCxnSpPr>
          <p:cNvPr id="260" name="Google Shape;260;p39"/>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sp>
        <p:nvSpPr>
          <p:cNvPr id="261" name="Google Shape;261;p39"/>
          <p:cNvSpPr txBox="1"/>
          <p:nvPr/>
        </p:nvSpPr>
        <p:spPr>
          <a:xfrm>
            <a:off x="323250" y="1009425"/>
            <a:ext cx="842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ontserrat"/>
              <a:ea typeface="Montserrat"/>
              <a:cs typeface="Montserrat"/>
              <a:sym typeface="Montserrat"/>
            </a:endParaRPr>
          </a:p>
        </p:txBody>
      </p:sp>
      <p:pic>
        <p:nvPicPr>
          <p:cNvPr id="262" name="Google Shape;262;p39"/>
          <p:cNvPicPr preferRelativeResize="0"/>
          <p:nvPr/>
        </p:nvPicPr>
        <p:blipFill>
          <a:blip r:embed="rId3">
            <a:alphaModFix/>
          </a:blip>
          <a:stretch>
            <a:fillRect/>
          </a:stretch>
        </p:blipFill>
        <p:spPr>
          <a:xfrm>
            <a:off x="1247749" y="1333550"/>
            <a:ext cx="6648500" cy="3809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0"/>
          <p:cNvSpPr txBox="1"/>
          <p:nvPr/>
        </p:nvSpPr>
        <p:spPr>
          <a:xfrm>
            <a:off x="166875" y="268925"/>
            <a:ext cx="7426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Backend: </a:t>
            </a:r>
            <a:r>
              <a:rPr lang="en-GB" sz="2000" b="1">
                <a:latin typeface="Montserrat"/>
                <a:ea typeface="Montserrat"/>
                <a:cs typeface="Montserrat"/>
                <a:sym typeface="Montserrat"/>
              </a:rPr>
              <a:t>Data Organization </a:t>
            </a:r>
            <a:endParaRPr sz="2000" b="1">
              <a:latin typeface="Montserrat"/>
              <a:ea typeface="Montserrat"/>
              <a:cs typeface="Montserrat"/>
              <a:sym typeface="Montserrat"/>
            </a:endParaRPr>
          </a:p>
        </p:txBody>
      </p:sp>
      <p:cxnSp>
        <p:nvCxnSpPr>
          <p:cNvPr id="268" name="Google Shape;268;p40"/>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sp>
        <p:nvSpPr>
          <p:cNvPr id="269" name="Google Shape;269;p40"/>
          <p:cNvSpPr txBox="1"/>
          <p:nvPr/>
        </p:nvSpPr>
        <p:spPr>
          <a:xfrm>
            <a:off x="323250" y="1009425"/>
            <a:ext cx="842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ontserrat"/>
              <a:ea typeface="Montserrat"/>
              <a:cs typeface="Montserrat"/>
              <a:sym typeface="Montserrat"/>
            </a:endParaRPr>
          </a:p>
        </p:txBody>
      </p:sp>
      <p:pic>
        <p:nvPicPr>
          <p:cNvPr id="270" name="Google Shape;270;p40"/>
          <p:cNvPicPr preferRelativeResize="0"/>
          <p:nvPr/>
        </p:nvPicPr>
        <p:blipFill rotWithShape="1">
          <a:blip r:embed="rId3">
            <a:alphaModFix/>
          </a:blip>
          <a:srcRect l="9153" t="4224" r="47972" b="4525"/>
          <a:stretch/>
        </p:blipFill>
        <p:spPr>
          <a:xfrm>
            <a:off x="0" y="845000"/>
            <a:ext cx="3255874" cy="4294025"/>
          </a:xfrm>
          <a:prstGeom prst="rect">
            <a:avLst/>
          </a:prstGeom>
          <a:noFill/>
          <a:ln>
            <a:noFill/>
          </a:ln>
        </p:spPr>
      </p:pic>
      <p:pic>
        <p:nvPicPr>
          <p:cNvPr id="271" name="Google Shape;271;p40"/>
          <p:cNvPicPr preferRelativeResize="0"/>
          <p:nvPr/>
        </p:nvPicPr>
        <p:blipFill>
          <a:blip r:embed="rId4">
            <a:alphaModFix/>
          </a:blip>
          <a:stretch>
            <a:fillRect/>
          </a:stretch>
        </p:blipFill>
        <p:spPr>
          <a:xfrm>
            <a:off x="4572000" y="1907554"/>
            <a:ext cx="4572000" cy="32359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fade">
                                      <p:cBhvr>
                                        <p:cTn id="7" dur="1000"/>
                                        <p:tgtEl>
                                          <p:spTgt spid="2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fade">
                                      <p:cBhvr>
                                        <p:cTn id="12" dur="10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1"/>
          <p:cNvSpPr txBox="1"/>
          <p:nvPr/>
        </p:nvSpPr>
        <p:spPr>
          <a:xfrm>
            <a:off x="166875" y="268925"/>
            <a:ext cx="6352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Topic Modeling: </a:t>
            </a:r>
            <a:r>
              <a:rPr lang="en-GB" sz="2000" b="1">
                <a:latin typeface="Montserrat"/>
                <a:ea typeface="Montserrat"/>
                <a:cs typeface="Montserrat"/>
                <a:sym typeface="Montserrat"/>
              </a:rPr>
              <a:t>Introduction </a:t>
            </a:r>
            <a:endParaRPr sz="2000" b="1">
              <a:latin typeface="Montserrat"/>
              <a:ea typeface="Montserrat"/>
              <a:cs typeface="Montserrat"/>
              <a:sym typeface="Montserrat"/>
            </a:endParaRPr>
          </a:p>
        </p:txBody>
      </p:sp>
      <p:cxnSp>
        <p:nvCxnSpPr>
          <p:cNvPr id="277" name="Google Shape;277;p41"/>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pic>
        <p:nvPicPr>
          <p:cNvPr id="278" name="Google Shape;278;p41"/>
          <p:cNvPicPr preferRelativeResize="0"/>
          <p:nvPr/>
        </p:nvPicPr>
        <p:blipFill>
          <a:blip r:embed="rId3">
            <a:alphaModFix/>
          </a:blip>
          <a:stretch>
            <a:fillRect/>
          </a:stretch>
        </p:blipFill>
        <p:spPr>
          <a:xfrm>
            <a:off x="291525" y="1083300"/>
            <a:ext cx="3520925" cy="3486200"/>
          </a:xfrm>
          <a:prstGeom prst="rect">
            <a:avLst/>
          </a:prstGeom>
          <a:noFill/>
          <a:ln>
            <a:noFill/>
          </a:ln>
        </p:spPr>
      </p:pic>
      <p:cxnSp>
        <p:nvCxnSpPr>
          <p:cNvPr id="279" name="Google Shape;279;p41"/>
          <p:cNvCxnSpPr/>
          <p:nvPr/>
        </p:nvCxnSpPr>
        <p:spPr>
          <a:xfrm>
            <a:off x="4025650" y="2874100"/>
            <a:ext cx="855300" cy="0"/>
          </a:xfrm>
          <a:prstGeom prst="straightConnector1">
            <a:avLst/>
          </a:prstGeom>
          <a:noFill/>
          <a:ln w="9525" cap="flat" cmpd="sng">
            <a:solidFill>
              <a:schemeClr val="dk1"/>
            </a:solidFill>
            <a:prstDash val="solid"/>
            <a:round/>
            <a:headEnd type="none" w="med" len="med"/>
            <a:tailEnd type="triangle" w="med" len="med"/>
          </a:ln>
        </p:spPr>
      </p:cxnSp>
      <p:grpSp>
        <p:nvGrpSpPr>
          <p:cNvPr id="280" name="Google Shape;280;p41"/>
          <p:cNvGrpSpPr/>
          <p:nvPr/>
        </p:nvGrpSpPr>
        <p:grpSpPr>
          <a:xfrm>
            <a:off x="5033338" y="1159500"/>
            <a:ext cx="3915238" cy="3549450"/>
            <a:chOff x="5033338" y="1159500"/>
            <a:chExt cx="3915238" cy="3549450"/>
          </a:xfrm>
        </p:grpSpPr>
        <p:sp>
          <p:nvSpPr>
            <p:cNvPr id="281" name="Google Shape;281;p41"/>
            <p:cNvSpPr/>
            <p:nvPr/>
          </p:nvSpPr>
          <p:spPr>
            <a:xfrm>
              <a:off x="5984950" y="1336200"/>
              <a:ext cx="1554000" cy="12408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latin typeface="Montserrat"/>
                  <a:ea typeface="Montserrat"/>
                  <a:cs typeface="Montserrat"/>
                  <a:sym typeface="Montserrat"/>
                </a:rPr>
                <a:t>dog, bird, fish, … </a:t>
              </a:r>
              <a:endParaRPr>
                <a:latin typeface="Montserrat"/>
                <a:ea typeface="Montserrat"/>
                <a:cs typeface="Montserrat"/>
                <a:sym typeface="Montserrat"/>
              </a:endParaRPr>
            </a:p>
          </p:txBody>
        </p:sp>
        <p:sp>
          <p:nvSpPr>
            <p:cNvPr id="282" name="Google Shape;282;p41"/>
            <p:cNvSpPr/>
            <p:nvPr/>
          </p:nvSpPr>
          <p:spPr>
            <a:xfrm>
              <a:off x="5266625" y="2647950"/>
              <a:ext cx="2091600" cy="2061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latin typeface="Montserrat"/>
                  <a:ea typeface="Montserrat"/>
                  <a:cs typeface="Montserrat"/>
                  <a:sym typeface="Montserrat"/>
                </a:rPr>
                <a:t>tooth, bone, tail, blood, mouth,  nose, …</a:t>
              </a:r>
              <a:endParaRPr>
                <a:latin typeface="Montserrat"/>
                <a:ea typeface="Montserrat"/>
                <a:cs typeface="Montserrat"/>
                <a:sym typeface="Montserrat"/>
              </a:endParaRPr>
            </a:p>
          </p:txBody>
        </p:sp>
        <p:sp>
          <p:nvSpPr>
            <p:cNvPr id="283" name="Google Shape;283;p41"/>
            <p:cNvSpPr/>
            <p:nvPr/>
          </p:nvSpPr>
          <p:spPr>
            <a:xfrm>
              <a:off x="7073275" y="2155400"/>
              <a:ext cx="1875300" cy="1734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you, I/me, who?, ... </a:t>
              </a:r>
              <a:endParaRPr/>
            </a:p>
          </p:txBody>
        </p:sp>
        <p:sp>
          <p:nvSpPr>
            <p:cNvPr id="284" name="Google Shape;284;p41"/>
            <p:cNvSpPr txBox="1"/>
            <p:nvPr/>
          </p:nvSpPr>
          <p:spPr>
            <a:xfrm>
              <a:off x="5394700" y="1159500"/>
              <a:ext cx="104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1C4587"/>
                  </a:solidFill>
                  <a:latin typeface="Montserrat"/>
                  <a:ea typeface="Montserrat"/>
                  <a:cs typeface="Montserrat"/>
                  <a:sym typeface="Montserrat"/>
                </a:rPr>
                <a:t>animals</a:t>
              </a:r>
              <a:endParaRPr b="1">
                <a:solidFill>
                  <a:srgbClr val="1C4587"/>
                </a:solidFill>
                <a:latin typeface="Montserrat"/>
                <a:ea typeface="Montserrat"/>
                <a:cs typeface="Montserrat"/>
                <a:sym typeface="Montserrat"/>
              </a:endParaRPr>
            </a:p>
          </p:txBody>
        </p:sp>
        <p:sp>
          <p:nvSpPr>
            <p:cNvPr id="285" name="Google Shape;285;p41"/>
            <p:cNvSpPr txBox="1"/>
            <p:nvPr/>
          </p:nvSpPr>
          <p:spPr>
            <a:xfrm>
              <a:off x="5033338" y="2447850"/>
              <a:ext cx="104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1C4587"/>
                  </a:solidFill>
                  <a:latin typeface="Montserrat"/>
                  <a:ea typeface="Montserrat"/>
                  <a:cs typeface="Montserrat"/>
                  <a:sym typeface="Montserrat"/>
                </a:rPr>
                <a:t>organs</a:t>
              </a:r>
              <a:endParaRPr b="1">
                <a:solidFill>
                  <a:srgbClr val="1C4587"/>
                </a:solidFill>
                <a:latin typeface="Montserrat"/>
                <a:ea typeface="Montserrat"/>
                <a:cs typeface="Montserrat"/>
                <a:sym typeface="Montserrat"/>
              </a:endParaRPr>
            </a:p>
          </p:txBody>
        </p:sp>
        <p:sp>
          <p:nvSpPr>
            <p:cNvPr id="286" name="Google Shape;286;p41"/>
            <p:cNvSpPr txBox="1"/>
            <p:nvPr/>
          </p:nvSpPr>
          <p:spPr>
            <a:xfrm>
              <a:off x="7835788" y="1756500"/>
              <a:ext cx="104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1C4587"/>
                  </a:solidFill>
                  <a:latin typeface="Montserrat"/>
                  <a:ea typeface="Montserrat"/>
                  <a:cs typeface="Montserrat"/>
                  <a:sym typeface="Montserrat"/>
                </a:rPr>
                <a:t>subjects</a:t>
              </a:r>
              <a:endParaRPr b="1">
                <a:solidFill>
                  <a:srgbClr val="1C4587"/>
                </a:solidFill>
                <a:latin typeface="Montserrat"/>
                <a:ea typeface="Montserrat"/>
                <a:cs typeface="Montserrat"/>
                <a:sym typeface="Montserra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fade">
                                      <p:cBhvr>
                                        <p:cTn id="7" dur="1000"/>
                                        <p:tgtEl>
                                          <p:spTgt spid="2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9"/>
                                        </p:tgtEl>
                                        <p:attrNameLst>
                                          <p:attrName>style.visibility</p:attrName>
                                        </p:attrNameLst>
                                      </p:cBhvr>
                                      <p:to>
                                        <p:strVal val="visible"/>
                                      </p:to>
                                    </p:set>
                                    <p:animEffect transition="in" filter="fade">
                                      <p:cBhvr>
                                        <p:cTn id="12" dur="1000"/>
                                        <p:tgtEl>
                                          <p:spTgt spid="2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0"/>
                                        </p:tgtEl>
                                        <p:attrNameLst>
                                          <p:attrName>style.visibility</p:attrName>
                                        </p:attrNameLst>
                                      </p:cBhvr>
                                      <p:to>
                                        <p:strVal val="visible"/>
                                      </p:to>
                                    </p:set>
                                    <p:animEffect transition="in" filter="fade">
                                      <p:cBhvr>
                                        <p:cTn id="17" dur="10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2"/>
          <p:cNvSpPr txBox="1"/>
          <p:nvPr/>
        </p:nvSpPr>
        <p:spPr>
          <a:xfrm>
            <a:off x="166875" y="268925"/>
            <a:ext cx="7134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Topic Modeling: </a:t>
            </a:r>
            <a:r>
              <a:rPr lang="en-GB" sz="2000" b="1">
                <a:latin typeface="Montserrat"/>
                <a:ea typeface="Montserrat"/>
                <a:cs typeface="Montserrat"/>
                <a:sym typeface="Montserrat"/>
              </a:rPr>
              <a:t>Latent Dirichlet Allocation </a:t>
            </a:r>
            <a:endParaRPr sz="2000" b="1">
              <a:latin typeface="Montserrat"/>
              <a:ea typeface="Montserrat"/>
              <a:cs typeface="Montserrat"/>
              <a:sym typeface="Montserrat"/>
            </a:endParaRPr>
          </a:p>
        </p:txBody>
      </p:sp>
      <p:cxnSp>
        <p:nvCxnSpPr>
          <p:cNvPr id="292" name="Google Shape;292;p42"/>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pic>
        <p:nvPicPr>
          <p:cNvPr id="293" name="Google Shape;293;p42"/>
          <p:cNvPicPr preferRelativeResize="0"/>
          <p:nvPr/>
        </p:nvPicPr>
        <p:blipFill>
          <a:blip r:embed="rId3">
            <a:alphaModFix/>
          </a:blip>
          <a:stretch>
            <a:fillRect/>
          </a:stretch>
        </p:blipFill>
        <p:spPr>
          <a:xfrm>
            <a:off x="530525" y="849400"/>
            <a:ext cx="8082949" cy="42940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fade">
                                      <p:cBhvr>
                                        <p:cTn id="7"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3"/>
          <p:cNvSpPr txBox="1"/>
          <p:nvPr/>
        </p:nvSpPr>
        <p:spPr>
          <a:xfrm>
            <a:off x="166875" y="268925"/>
            <a:ext cx="6500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Topic Modeling: </a:t>
            </a:r>
            <a:r>
              <a:rPr lang="en-GB" sz="2000" b="1">
                <a:latin typeface="Montserrat"/>
                <a:ea typeface="Montserrat"/>
                <a:cs typeface="Montserrat"/>
                <a:sym typeface="Montserrat"/>
              </a:rPr>
              <a:t>Text Preprocessing </a:t>
            </a:r>
            <a:endParaRPr sz="2000" b="1">
              <a:latin typeface="Montserrat"/>
              <a:ea typeface="Montserrat"/>
              <a:cs typeface="Montserrat"/>
              <a:sym typeface="Montserrat"/>
            </a:endParaRPr>
          </a:p>
        </p:txBody>
      </p:sp>
      <p:cxnSp>
        <p:nvCxnSpPr>
          <p:cNvPr id="299" name="Google Shape;299;p43"/>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sp>
        <p:nvSpPr>
          <p:cNvPr id="300" name="Google Shape;300;p43"/>
          <p:cNvSpPr txBox="1"/>
          <p:nvPr/>
        </p:nvSpPr>
        <p:spPr>
          <a:xfrm>
            <a:off x="239550" y="1001700"/>
            <a:ext cx="3328500" cy="26475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Remove stop words</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Remove non-ASCII characters</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Remove URLs</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Remove punctuations</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Remove repetitive words: Mr., Mrs, Sir, …</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Remove U.S. states</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Remove first three sentences of statements</a:t>
            </a:r>
            <a:endParaRPr sz="1600">
              <a:latin typeface="Montserrat"/>
              <a:ea typeface="Montserrat"/>
              <a:cs typeface="Montserrat"/>
              <a:sym typeface="Montserrat"/>
            </a:endParaRPr>
          </a:p>
        </p:txBody>
      </p:sp>
      <p:pic>
        <p:nvPicPr>
          <p:cNvPr id="301" name="Google Shape;301;p43"/>
          <p:cNvPicPr preferRelativeResize="0"/>
          <p:nvPr/>
        </p:nvPicPr>
        <p:blipFill>
          <a:blip r:embed="rId3">
            <a:alphaModFix/>
          </a:blip>
          <a:stretch>
            <a:fillRect/>
          </a:stretch>
        </p:blipFill>
        <p:spPr>
          <a:xfrm>
            <a:off x="3908663" y="1034363"/>
            <a:ext cx="4995725" cy="1704225"/>
          </a:xfrm>
          <a:prstGeom prst="rect">
            <a:avLst/>
          </a:prstGeom>
          <a:noFill/>
          <a:ln>
            <a:noFill/>
          </a:ln>
        </p:spPr>
      </p:pic>
      <p:sp>
        <p:nvSpPr>
          <p:cNvPr id="302" name="Google Shape;302;p43"/>
          <p:cNvSpPr txBox="1"/>
          <p:nvPr/>
        </p:nvSpPr>
        <p:spPr>
          <a:xfrm>
            <a:off x="3908725" y="3011425"/>
            <a:ext cx="4995600" cy="831300"/>
          </a:xfrm>
          <a:prstGeom prst="rect">
            <a:avLst/>
          </a:prstGeom>
          <a:solidFill>
            <a:srgbClr val="1C4587"/>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lt1"/>
                </a:solidFill>
                <a:latin typeface="Montserrat"/>
                <a:ea typeface="Montserrat"/>
                <a:cs typeface="Montserrat"/>
                <a:sym typeface="Montserrat"/>
              </a:rPr>
              <a:t>travel state talk veteran pact act thing hear important care veterans family care provide health care worker meet chalmers</a:t>
            </a:r>
            <a:endParaRPr>
              <a:solidFill>
                <a:schemeClr val="lt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xEl>
                                              <p:pRg st="0" end="0"/>
                                            </p:txEl>
                                          </p:spTgt>
                                        </p:tgtEl>
                                        <p:attrNameLst>
                                          <p:attrName>style.visibility</p:attrName>
                                        </p:attrNameLst>
                                      </p:cBhvr>
                                      <p:to>
                                        <p:strVal val="visible"/>
                                      </p:to>
                                    </p:set>
                                    <p:animEffect transition="in" filter="fade">
                                      <p:cBhvr>
                                        <p:cTn id="7" dur="1000"/>
                                        <p:tgtEl>
                                          <p:spTgt spid="3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0">
                                            <p:txEl>
                                              <p:pRg st="1" end="1"/>
                                            </p:txEl>
                                          </p:spTgt>
                                        </p:tgtEl>
                                        <p:attrNameLst>
                                          <p:attrName>style.visibility</p:attrName>
                                        </p:attrNameLst>
                                      </p:cBhvr>
                                      <p:to>
                                        <p:strVal val="visible"/>
                                      </p:to>
                                    </p:set>
                                    <p:animEffect transition="in" filter="fade">
                                      <p:cBhvr>
                                        <p:cTn id="12" dur="1000"/>
                                        <p:tgtEl>
                                          <p:spTgt spid="3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0">
                                            <p:txEl>
                                              <p:pRg st="2" end="2"/>
                                            </p:txEl>
                                          </p:spTgt>
                                        </p:tgtEl>
                                        <p:attrNameLst>
                                          <p:attrName>style.visibility</p:attrName>
                                        </p:attrNameLst>
                                      </p:cBhvr>
                                      <p:to>
                                        <p:strVal val="visible"/>
                                      </p:to>
                                    </p:set>
                                    <p:animEffect transition="in" filter="fade">
                                      <p:cBhvr>
                                        <p:cTn id="17" dur="1000"/>
                                        <p:tgtEl>
                                          <p:spTgt spid="30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0">
                                            <p:txEl>
                                              <p:pRg st="3" end="3"/>
                                            </p:txEl>
                                          </p:spTgt>
                                        </p:tgtEl>
                                        <p:attrNameLst>
                                          <p:attrName>style.visibility</p:attrName>
                                        </p:attrNameLst>
                                      </p:cBhvr>
                                      <p:to>
                                        <p:strVal val="visible"/>
                                      </p:to>
                                    </p:set>
                                    <p:animEffect transition="in" filter="fade">
                                      <p:cBhvr>
                                        <p:cTn id="22" dur="1000"/>
                                        <p:tgtEl>
                                          <p:spTgt spid="30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0">
                                            <p:txEl>
                                              <p:pRg st="4" end="4"/>
                                            </p:txEl>
                                          </p:spTgt>
                                        </p:tgtEl>
                                        <p:attrNameLst>
                                          <p:attrName>style.visibility</p:attrName>
                                        </p:attrNameLst>
                                      </p:cBhvr>
                                      <p:to>
                                        <p:strVal val="visible"/>
                                      </p:to>
                                    </p:set>
                                    <p:animEffect transition="in" filter="fade">
                                      <p:cBhvr>
                                        <p:cTn id="27" dur="1000"/>
                                        <p:tgtEl>
                                          <p:spTgt spid="30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0">
                                            <p:txEl>
                                              <p:pRg st="5" end="5"/>
                                            </p:txEl>
                                          </p:spTgt>
                                        </p:tgtEl>
                                        <p:attrNameLst>
                                          <p:attrName>style.visibility</p:attrName>
                                        </p:attrNameLst>
                                      </p:cBhvr>
                                      <p:to>
                                        <p:strVal val="visible"/>
                                      </p:to>
                                    </p:set>
                                    <p:animEffect transition="in" filter="fade">
                                      <p:cBhvr>
                                        <p:cTn id="32" dur="1000"/>
                                        <p:tgtEl>
                                          <p:spTgt spid="30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0">
                                            <p:txEl>
                                              <p:pRg st="6" end="6"/>
                                            </p:txEl>
                                          </p:spTgt>
                                        </p:tgtEl>
                                        <p:attrNameLst>
                                          <p:attrName>style.visibility</p:attrName>
                                        </p:attrNameLst>
                                      </p:cBhvr>
                                      <p:to>
                                        <p:strVal val="visible"/>
                                      </p:to>
                                    </p:set>
                                    <p:animEffect transition="in" filter="fade">
                                      <p:cBhvr>
                                        <p:cTn id="37" dur="1000"/>
                                        <p:tgtEl>
                                          <p:spTgt spid="30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1"/>
                                        </p:tgtEl>
                                        <p:attrNameLst>
                                          <p:attrName>style.visibility</p:attrName>
                                        </p:attrNameLst>
                                      </p:cBhvr>
                                      <p:to>
                                        <p:strVal val="visible"/>
                                      </p:to>
                                    </p:set>
                                    <p:animEffect transition="in" filter="fade">
                                      <p:cBhvr>
                                        <p:cTn id="42" dur="1000"/>
                                        <p:tgtEl>
                                          <p:spTgt spid="30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2"/>
                                        </p:tgtEl>
                                        <p:attrNameLst>
                                          <p:attrName>style.visibility</p:attrName>
                                        </p:attrNameLst>
                                      </p:cBhvr>
                                      <p:to>
                                        <p:strVal val="visible"/>
                                      </p:to>
                                    </p:set>
                                    <p:animEffect transition="in" filter="fade">
                                      <p:cBhvr>
                                        <p:cTn id="47" dur="10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6"/>
          <p:cNvSpPr txBox="1"/>
          <p:nvPr/>
        </p:nvSpPr>
        <p:spPr>
          <a:xfrm>
            <a:off x="460150" y="549525"/>
            <a:ext cx="45291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a:latin typeface="Montserrat"/>
                <a:ea typeface="Montserrat"/>
                <a:cs typeface="Montserrat"/>
                <a:sym typeface="Montserrat"/>
              </a:rPr>
              <a:t>Is a </a:t>
            </a:r>
            <a:r>
              <a:rPr lang="en-GB" sz="3200" b="1">
                <a:solidFill>
                  <a:srgbClr val="1C4587"/>
                </a:solidFill>
                <a:latin typeface="Montserrat"/>
                <a:ea typeface="Montserrat"/>
                <a:cs typeface="Montserrat"/>
                <a:sym typeface="Montserrat"/>
              </a:rPr>
              <a:t>dollar</a:t>
            </a:r>
            <a:r>
              <a:rPr lang="en-GB" sz="3200">
                <a:latin typeface="Montserrat"/>
                <a:ea typeface="Montserrat"/>
                <a:cs typeface="Montserrat"/>
                <a:sym typeface="Montserrat"/>
              </a:rPr>
              <a:t> worth a thousand </a:t>
            </a:r>
            <a:r>
              <a:rPr lang="en-GB" sz="3200" b="1">
                <a:solidFill>
                  <a:srgbClr val="1C4587"/>
                </a:solidFill>
                <a:latin typeface="Montserrat"/>
                <a:ea typeface="Montserrat"/>
                <a:cs typeface="Montserrat"/>
                <a:sym typeface="Montserrat"/>
              </a:rPr>
              <a:t>words</a:t>
            </a:r>
            <a:r>
              <a:rPr lang="en-GB" sz="3200">
                <a:latin typeface="Montserrat"/>
                <a:ea typeface="Montserrat"/>
                <a:cs typeface="Montserrat"/>
                <a:sym typeface="Montserrat"/>
              </a:rPr>
              <a:t>?</a:t>
            </a:r>
            <a:endParaRPr sz="3200">
              <a:latin typeface="Montserrat"/>
              <a:ea typeface="Montserrat"/>
              <a:cs typeface="Montserrat"/>
              <a:sym typeface="Montserrat"/>
            </a:endParaRPr>
          </a:p>
        </p:txBody>
      </p:sp>
      <p:cxnSp>
        <p:nvCxnSpPr>
          <p:cNvPr id="109" name="Google Shape;109;p26"/>
          <p:cNvCxnSpPr/>
          <p:nvPr/>
        </p:nvCxnSpPr>
        <p:spPr>
          <a:xfrm>
            <a:off x="556525" y="1826400"/>
            <a:ext cx="3854700" cy="0"/>
          </a:xfrm>
          <a:prstGeom prst="straightConnector1">
            <a:avLst/>
          </a:prstGeom>
          <a:noFill/>
          <a:ln w="9525" cap="flat" cmpd="sng">
            <a:solidFill>
              <a:schemeClr val="dk2"/>
            </a:solidFill>
            <a:prstDash val="solid"/>
            <a:round/>
            <a:headEnd type="none" w="med" len="med"/>
            <a:tailEnd type="none" w="med" len="med"/>
          </a:ln>
        </p:spPr>
      </p:cxnSp>
      <p:sp>
        <p:nvSpPr>
          <p:cNvPr id="110" name="Google Shape;110;p26"/>
          <p:cNvSpPr txBox="1"/>
          <p:nvPr/>
        </p:nvSpPr>
        <p:spPr>
          <a:xfrm>
            <a:off x="460150" y="2011875"/>
            <a:ext cx="3565500" cy="1908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000">
                <a:latin typeface="Montserrat"/>
                <a:ea typeface="Montserrat"/>
                <a:cs typeface="Montserrat"/>
                <a:sym typeface="Montserrat"/>
              </a:rPr>
              <a:t>Visualizing the </a:t>
            </a:r>
            <a:r>
              <a:rPr lang="en-GB" sz="2000" b="1">
                <a:solidFill>
                  <a:srgbClr val="1C4587"/>
                </a:solidFill>
                <a:latin typeface="Montserrat"/>
                <a:ea typeface="Montserrat"/>
                <a:cs typeface="Montserrat"/>
                <a:sym typeface="Montserrat"/>
              </a:rPr>
              <a:t>Connections</a:t>
            </a:r>
            <a:r>
              <a:rPr lang="en-GB" sz="2000">
                <a:latin typeface="Montserrat"/>
                <a:ea typeface="Montserrat"/>
                <a:cs typeface="Montserrat"/>
                <a:sym typeface="Montserrat"/>
              </a:rPr>
              <a:t> </a:t>
            </a:r>
            <a:endParaRPr sz="2000">
              <a:latin typeface="Montserrat"/>
              <a:ea typeface="Montserrat"/>
              <a:cs typeface="Montserrat"/>
              <a:sym typeface="Montserrat"/>
            </a:endParaRPr>
          </a:p>
          <a:p>
            <a:pPr marL="0" lvl="0" indent="0" algn="l" rtl="0">
              <a:lnSpc>
                <a:spcPct val="115000"/>
              </a:lnSpc>
              <a:spcBef>
                <a:spcPts val="0"/>
              </a:spcBef>
              <a:spcAft>
                <a:spcPts val="0"/>
              </a:spcAft>
              <a:buNone/>
            </a:pPr>
            <a:r>
              <a:rPr lang="en-GB" sz="2000">
                <a:latin typeface="Montserrat"/>
                <a:ea typeface="Montserrat"/>
                <a:cs typeface="Montserrat"/>
                <a:sym typeface="Montserrat"/>
              </a:rPr>
              <a:t>Between U.S. Congress Members’ Funding and Speech</a:t>
            </a:r>
            <a:endParaRPr sz="2000">
              <a:latin typeface="Montserrat"/>
              <a:ea typeface="Montserrat"/>
              <a:cs typeface="Montserrat"/>
              <a:sym typeface="Montserrat"/>
            </a:endParaRPr>
          </a:p>
        </p:txBody>
      </p:sp>
      <p:pic>
        <p:nvPicPr>
          <p:cNvPr id="111" name="Google Shape;111;p26"/>
          <p:cNvPicPr preferRelativeResize="0"/>
          <p:nvPr/>
        </p:nvPicPr>
        <p:blipFill>
          <a:blip r:embed="rId3">
            <a:alphaModFix amt="66000"/>
          </a:blip>
          <a:stretch>
            <a:fillRect/>
          </a:stretch>
        </p:blipFill>
        <p:spPr>
          <a:xfrm>
            <a:off x="5141650" y="152400"/>
            <a:ext cx="3476695" cy="4838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4"/>
          <p:cNvSpPr txBox="1"/>
          <p:nvPr/>
        </p:nvSpPr>
        <p:spPr>
          <a:xfrm>
            <a:off x="166875" y="268925"/>
            <a:ext cx="6500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Topic Modeling: </a:t>
            </a:r>
            <a:r>
              <a:rPr lang="en-GB" sz="2000" b="1">
                <a:latin typeface="Montserrat"/>
                <a:ea typeface="Montserrat"/>
                <a:cs typeface="Montserrat"/>
                <a:sym typeface="Montserrat"/>
              </a:rPr>
              <a:t>Number of topics</a:t>
            </a:r>
            <a:endParaRPr sz="2000" b="1">
              <a:latin typeface="Montserrat"/>
              <a:ea typeface="Montserrat"/>
              <a:cs typeface="Montserrat"/>
              <a:sym typeface="Montserrat"/>
            </a:endParaRPr>
          </a:p>
        </p:txBody>
      </p:sp>
      <p:cxnSp>
        <p:nvCxnSpPr>
          <p:cNvPr id="308" name="Google Shape;308;p44"/>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pic>
        <p:nvPicPr>
          <p:cNvPr id="309" name="Google Shape;309;p44"/>
          <p:cNvPicPr preferRelativeResize="0"/>
          <p:nvPr/>
        </p:nvPicPr>
        <p:blipFill>
          <a:blip r:embed="rId3">
            <a:alphaModFix/>
          </a:blip>
          <a:stretch>
            <a:fillRect/>
          </a:stretch>
        </p:blipFill>
        <p:spPr>
          <a:xfrm>
            <a:off x="3010050" y="1114125"/>
            <a:ext cx="5943600" cy="3276600"/>
          </a:xfrm>
          <a:prstGeom prst="rect">
            <a:avLst/>
          </a:prstGeom>
          <a:noFill/>
          <a:ln>
            <a:noFill/>
          </a:ln>
        </p:spPr>
      </p:pic>
      <p:sp>
        <p:nvSpPr>
          <p:cNvPr id="310" name="Google Shape;310;p44"/>
          <p:cNvSpPr txBox="1"/>
          <p:nvPr/>
        </p:nvSpPr>
        <p:spPr>
          <a:xfrm>
            <a:off x="166875" y="1232925"/>
            <a:ext cx="26055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latin typeface="Montserrat"/>
                <a:ea typeface="Montserrat"/>
                <a:cs typeface="Montserrat"/>
                <a:sym typeface="Montserrat"/>
              </a:rPr>
              <a:t>Run the model on various number of topics using the Cao Juan (2009) and De Veaud (2014) metrics</a:t>
            </a:r>
            <a:endParaRPr sz="1600">
              <a:latin typeface="Montserrat"/>
              <a:ea typeface="Montserrat"/>
              <a:cs typeface="Montserrat"/>
              <a:sym typeface="Montserrat"/>
            </a:endParaRPr>
          </a:p>
          <a:p>
            <a:pPr marL="0" lvl="0" indent="0" algn="l" rtl="0">
              <a:spcBef>
                <a:spcPts val="0"/>
              </a:spcBef>
              <a:spcAft>
                <a:spcPts val="0"/>
              </a:spcAft>
              <a:buNone/>
            </a:pPr>
            <a:endParaRPr sz="1600">
              <a:latin typeface="Montserrat"/>
              <a:ea typeface="Montserrat"/>
              <a:cs typeface="Montserrat"/>
              <a:sym typeface="Montserrat"/>
            </a:endParaRPr>
          </a:p>
          <a:p>
            <a:pPr marL="0" lvl="0" indent="0" algn="l" rtl="0">
              <a:spcBef>
                <a:spcPts val="0"/>
              </a:spcBef>
              <a:spcAft>
                <a:spcPts val="0"/>
              </a:spcAft>
              <a:buNone/>
            </a:pPr>
            <a:endParaRPr sz="1600">
              <a:latin typeface="Montserrat"/>
              <a:ea typeface="Montserrat"/>
              <a:cs typeface="Montserrat"/>
              <a:sym typeface="Montserrat"/>
            </a:endParaRPr>
          </a:p>
        </p:txBody>
      </p:sp>
      <p:sp>
        <p:nvSpPr>
          <p:cNvPr id="311" name="Google Shape;311;p44"/>
          <p:cNvSpPr/>
          <p:nvPr/>
        </p:nvSpPr>
        <p:spPr>
          <a:xfrm>
            <a:off x="4061800" y="1937300"/>
            <a:ext cx="264900" cy="1047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4"/>
          <p:cNvSpPr/>
          <p:nvPr/>
        </p:nvSpPr>
        <p:spPr>
          <a:xfrm>
            <a:off x="5173950" y="2093625"/>
            <a:ext cx="264900" cy="1047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4"/>
          <p:cNvSpPr txBox="1"/>
          <p:nvPr/>
        </p:nvSpPr>
        <p:spPr>
          <a:xfrm>
            <a:off x="166875" y="2891050"/>
            <a:ext cx="2605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1000"/>
                                        <p:tgtEl>
                                          <p:spTgt spid="3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9"/>
                                        </p:tgtEl>
                                        <p:attrNameLst>
                                          <p:attrName>style.visibility</p:attrName>
                                        </p:attrNameLst>
                                      </p:cBhvr>
                                      <p:to>
                                        <p:strVal val="visible"/>
                                      </p:to>
                                    </p:set>
                                    <p:animEffect transition="in" filter="fade">
                                      <p:cBhvr>
                                        <p:cTn id="12" dur="1000"/>
                                        <p:tgtEl>
                                          <p:spTgt spid="3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1"/>
                                        </p:tgtEl>
                                        <p:attrNameLst>
                                          <p:attrName>style.visibility</p:attrName>
                                        </p:attrNameLst>
                                      </p:cBhvr>
                                      <p:to>
                                        <p:strVal val="visible"/>
                                      </p:to>
                                    </p:set>
                                    <p:animEffect transition="in" filter="fade">
                                      <p:cBhvr>
                                        <p:cTn id="17" dur="1000"/>
                                        <p:tgtEl>
                                          <p:spTgt spid="3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2"/>
                                        </p:tgtEl>
                                        <p:attrNameLst>
                                          <p:attrName>style.visibility</p:attrName>
                                        </p:attrNameLst>
                                      </p:cBhvr>
                                      <p:to>
                                        <p:strVal val="visible"/>
                                      </p:to>
                                    </p:set>
                                    <p:animEffect transition="in" filter="fade">
                                      <p:cBhvr>
                                        <p:cTn id="22" dur="10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5"/>
          <p:cNvSpPr txBox="1"/>
          <p:nvPr/>
        </p:nvSpPr>
        <p:spPr>
          <a:xfrm>
            <a:off x="166875" y="268925"/>
            <a:ext cx="6500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Topic Modeling: </a:t>
            </a:r>
            <a:r>
              <a:rPr lang="en-GB" sz="2000" b="1">
                <a:latin typeface="Montserrat"/>
                <a:ea typeface="Montserrat"/>
                <a:cs typeface="Montserrat"/>
                <a:sym typeface="Montserrat"/>
              </a:rPr>
              <a:t>Results</a:t>
            </a:r>
            <a:endParaRPr sz="2000" b="1">
              <a:latin typeface="Montserrat"/>
              <a:ea typeface="Montserrat"/>
              <a:cs typeface="Montserrat"/>
              <a:sym typeface="Montserrat"/>
            </a:endParaRPr>
          </a:p>
        </p:txBody>
      </p:sp>
      <p:cxnSp>
        <p:nvCxnSpPr>
          <p:cNvPr id="319" name="Google Shape;319;p45"/>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sp>
        <p:nvSpPr>
          <p:cNvPr id="320" name="Google Shape;320;p45"/>
          <p:cNvSpPr/>
          <p:nvPr/>
        </p:nvSpPr>
        <p:spPr>
          <a:xfrm>
            <a:off x="239550" y="1729750"/>
            <a:ext cx="1365600" cy="3252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5"/>
          <p:cNvSpPr/>
          <p:nvPr/>
        </p:nvSpPr>
        <p:spPr>
          <a:xfrm>
            <a:off x="1765175" y="1729750"/>
            <a:ext cx="1365600" cy="325200"/>
          </a:xfrm>
          <a:prstGeom prst="rect">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5"/>
          <p:cNvSpPr/>
          <p:nvPr/>
        </p:nvSpPr>
        <p:spPr>
          <a:xfrm>
            <a:off x="3290800" y="1729750"/>
            <a:ext cx="1365600" cy="3252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5"/>
          <p:cNvSpPr/>
          <p:nvPr/>
        </p:nvSpPr>
        <p:spPr>
          <a:xfrm>
            <a:off x="7538850" y="1729750"/>
            <a:ext cx="1365600" cy="3252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5"/>
          <p:cNvSpPr txBox="1"/>
          <p:nvPr/>
        </p:nvSpPr>
        <p:spPr>
          <a:xfrm>
            <a:off x="5447050" y="1653850"/>
            <a:ext cx="1602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900" b="1"/>
              <a:t>. . .</a:t>
            </a:r>
            <a:endParaRPr sz="1900" b="1"/>
          </a:p>
        </p:txBody>
      </p:sp>
      <p:grpSp>
        <p:nvGrpSpPr>
          <p:cNvPr id="325" name="Google Shape;325;p45"/>
          <p:cNvGrpSpPr/>
          <p:nvPr/>
        </p:nvGrpSpPr>
        <p:grpSpPr>
          <a:xfrm>
            <a:off x="166875" y="1360450"/>
            <a:ext cx="8757300" cy="216900"/>
            <a:chOff x="166875" y="1512850"/>
            <a:chExt cx="8757300" cy="216900"/>
          </a:xfrm>
        </p:grpSpPr>
        <p:cxnSp>
          <p:nvCxnSpPr>
            <p:cNvPr id="326" name="Google Shape;326;p45"/>
            <p:cNvCxnSpPr/>
            <p:nvPr/>
          </p:nvCxnSpPr>
          <p:spPr>
            <a:xfrm rot="10800000">
              <a:off x="166875" y="1512850"/>
              <a:ext cx="0" cy="216900"/>
            </a:xfrm>
            <a:prstGeom prst="straightConnector1">
              <a:avLst/>
            </a:prstGeom>
            <a:noFill/>
            <a:ln w="9525" cap="flat" cmpd="sng">
              <a:solidFill>
                <a:schemeClr val="dk2"/>
              </a:solidFill>
              <a:prstDash val="solid"/>
              <a:round/>
              <a:headEnd type="none" w="med" len="med"/>
              <a:tailEnd type="none" w="med" len="med"/>
            </a:ln>
          </p:spPr>
        </p:cxnSp>
        <p:grpSp>
          <p:nvGrpSpPr>
            <p:cNvPr id="327" name="Google Shape;327;p45"/>
            <p:cNvGrpSpPr/>
            <p:nvPr/>
          </p:nvGrpSpPr>
          <p:grpSpPr>
            <a:xfrm>
              <a:off x="166875" y="1512850"/>
              <a:ext cx="8757300" cy="216900"/>
              <a:chOff x="166875" y="1512850"/>
              <a:chExt cx="8757300" cy="216900"/>
            </a:xfrm>
          </p:grpSpPr>
          <p:cxnSp>
            <p:nvCxnSpPr>
              <p:cNvPr id="328" name="Google Shape;328;p45"/>
              <p:cNvCxnSpPr/>
              <p:nvPr/>
            </p:nvCxnSpPr>
            <p:spPr>
              <a:xfrm>
                <a:off x="166875" y="1512925"/>
                <a:ext cx="8757300" cy="0"/>
              </a:xfrm>
              <a:prstGeom prst="straightConnector1">
                <a:avLst/>
              </a:prstGeom>
              <a:noFill/>
              <a:ln w="9525" cap="flat" cmpd="sng">
                <a:solidFill>
                  <a:schemeClr val="dk2"/>
                </a:solidFill>
                <a:prstDash val="solid"/>
                <a:round/>
                <a:headEnd type="none" w="med" len="med"/>
                <a:tailEnd type="none" w="med" len="med"/>
              </a:ln>
            </p:spPr>
          </p:cxnSp>
          <p:cxnSp>
            <p:nvCxnSpPr>
              <p:cNvPr id="329" name="Google Shape;329;p45"/>
              <p:cNvCxnSpPr/>
              <p:nvPr/>
            </p:nvCxnSpPr>
            <p:spPr>
              <a:xfrm rot="10800000">
                <a:off x="8924175" y="1512850"/>
                <a:ext cx="0" cy="216900"/>
              </a:xfrm>
              <a:prstGeom prst="straightConnector1">
                <a:avLst/>
              </a:prstGeom>
              <a:noFill/>
              <a:ln w="9525" cap="flat" cmpd="sng">
                <a:solidFill>
                  <a:schemeClr val="dk2"/>
                </a:solidFill>
                <a:prstDash val="solid"/>
                <a:round/>
                <a:headEnd type="none" w="med" len="med"/>
                <a:tailEnd type="none" w="med" len="med"/>
              </a:ln>
            </p:spPr>
          </p:cxnSp>
        </p:grpSp>
      </p:grpSp>
      <p:sp>
        <p:nvSpPr>
          <p:cNvPr id="330" name="Google Shape;330;p45"/>
          <p:cNvSpPr txBox="1"/>
          <p:nvPr/>
        </p:nvSpPr>
        <p:spPr>
          <a:xfrm>
            <a:off x="4105975" y="898750"/>
            <a:ext cx="1783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a:latin typeface="Montserrat"/>
                <a:ea typeface="Montserrat"/>
                <a:cs typeface="Montserrat"/>
                <a:sym typeface="Montserrat"/>
              </a:rPr>
              <a:t>k</a:t>
            </a:r>
            <a:r>
              <a:rPr lang="en-GB" sz="1800">
                <a:latin typeface="Montserrat"/>
                <a:ea typeface="Montserrat"/>
                <a:cs typeface="Montserrat"/>
                <a:sym typeface="Montserrat"/>
              </a:rPr>
              <a:t> topics</a:t>
            </a:r>
            <a:endParaRPr sz="1800">
              <a:latin typeface="Montserrat"/>
              <a:ea typeface="Montserrat"/>
              <a:cs typeface="Montserrat"/>
              <a:sym typeface="Montserrat"/>
            </a:endParaRPr>
          </a:p>
        </p:txBody>
      </p:sp>
      <p:sp>
        <p:nvSpPr>
          <p:cNvPr id="331" name="Google Shape;331;p45"/>
          <p:cNvSpPr txBox="1"/>
          <p:nvPr/>
        </p:nvSpPr>
        <p:spPr>
          <a:xfrm>
            <a:off x="239550" y="2176275"/>
            <a:ext cx="13656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Montserrat"/>
                <a:ea typeface="Montserrat"/>
                <a:cs typeface="Montserrat"/>
                <a:sym typeface="Montserrat"/>
              </a:rPr>
              <a:t>"covid"     "pandemic"  "need"      "vaccine"   "work"      </a:t>
            </a:r>
            <a:endParaRPr>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GB">
                <a:latin typeface="Montserrat"/>
                <a:ea typeface="Montserrat"/>
                <a:cs typeface="Montserrat"/>
                <a:sym typeface="Montserrat"/>
              </a:rPr>
              <a:t>"job"       "business" </a:t>
            </a:r>
            <a:endParaRPr>
              <a:latin typeface="Montserrat"/>
              <a:ea typeface="Montserrat"/>
              <a:cs typeface="Montserrat"/>
              <a:sym typeface="Montserrat"/>
            </a:endParaRPr>
          </a:p>
          <a:p>
            <a:pPr marL="0" lvl="0" indent="0" algn="l" rtl="0">
              <a:spcBef>
                <a:spcPts val="0"/>
              </a:spcBef>
              <a:spcAft>
                <a:spcPts val="0"/>
              </a:spcAft>
              <a:buNone/>
            </a:pPr>
            <a:r>
              <a:rPr lang="en-GB">
                <a:latin typeface="Montserrat"/>
                <a:ea typeface="Montserrat"/>
                <a:cs typeface="Montserrat"/>
                <a:sym typeface="Montserrat"/>
              </a:rPr>
              <a:t>"million"   "mandate"   "relief"    </a:t>
            </a:r>
            <a:endParaRPr>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GB">
                <a:latin typeface="Montserrat"/>
                <a:ea typeface="Montserrat"/>
                <a:cs typeface="Montserrat"/>
                <a:sym typeface="Montserrat"/>
              </a:rPr>
              <a:t>"help"          "plan"     </a:t>
            </a:r>
            <a:endParaRPr>
              <a:latin typeface="Montserrat"/>
              <a:ea typeface="Montserrat"/>
              <a:cs typeface="Montserrat"/>
              <a:sym typeface="Montserrat"/>
            </a:endParaRPr>
          </a:p>
        </p:txBody>
      </p:sp>
      <p:sp>
        <p:nvSpPr>
          <p:cNvPr id="332" name="Google Shape;332;p45"/>
          <p:cNvSpPr txBox="1"/>
          <p:nvPr/>
        </p:nvSpPr>
        <p:spPr>
          <a:xfrm>
            <a:off x="1708250" y="2207350"/>
            <a:ext cx="14415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Montserrat"/>
                <a:ea typeface="Montserrat"/>
                <a:cs typeface="Montserrat"/>
                <a:sym typeface="Montserrat"/>
              </a:rPr>
              <a:t> "border"         "country"                 </a:t>
            </a:r>
            <a:endParaRPr>
              <a:latin typeface="Montserrat"/>
              <a:ea typeface="Montserrat"/>
              <a:cs typeface="Montserrat"/>
              <a:sym typeface="Montserrat"/>
            </a:endParaRPr>
          </a:p>
          <a:p>
            <a:pPr marL="0" lvl="0" indent="0" algn="l" rtl="0">
              <a:spcBef>
                <a:spcPts val="0"/>
              </a:spcBef>
              <a:spcAft>
                <a:spcPts val="0"/>
              </a:spcAft>
              <a:buNone/>
            </a:pPr>
            <a:r>
              <a:rPr lang="en-GB">
                <a:latin typeface="Montserrat"/>
                <a:ea typeface="Montserrat"/>
                <a:cs typeface="Montserrat"/>
                <a:sym typeface="Montserrat"/>
              </a:rPr>
              <a:t>"crisis"         "drug"          </a:t>
            </a:r>
            <a:endParaRPr>
              <a:latin typeface="Montserrat"/>
              <a:ea typeface="Montserrat"/>
              <a:cs typeface="Montserrat"/>
              <a:sym typeface="Montserrat"/>
            </a:endParaRPr>
          </a:p>
          <a:p>
            <a:pPr marL="0" lvl="0" indent="0" algn="l" rtl="0">
              <a:spcBef>
                <a:spcPts val="0"/>
              </a:spcBef>
              <a:spcAft>
                <a:spcPts val="0"/>
              </a:spcAft>
              <a:buNone/>
            </a:pPr>
            <a:r>
              <a:rPr lang="en-GB">
                <a:latin typeface="Montserrat"/>
                <a:ea typeface="Montserrat"/>
                <a:cs typeface="Montserrat"/>
                <a:sym typeface="Montserrat"/>
              </a:rPr>
              <a:t>"illegal"        "policy"         "immigration”         "number"        </a:t>
            </a:r>
            <a:endParaRPr>
              <a:latin typeface="Montserrat"/>
              <a:ea typeface="Montserrat"/>
              <a:cs typeface="Montserrat"/>
              <a:sym typeface="Montserrat"/>
            </a:endParaRPr>
          </a:p>
          <a:p>
            <a:pPr marL="0" lvl="0" indent="0" algn="l" rtl="0">
              <a:spcBef>
                <a:spcPts val="0"/>
              </a:spcBef>
              <a:spcAft>
                <a:spcPts val="0"/>
              </a:spcAft>
              <a:buNone/>
            </a:pPr>
            <a:r>
              <a:rPr lang="en-GB">
                <a:latin typeface="Montserrat"/>
                <a:ea typeface="Montserrat"/>
                <a:cs typeface="Montserrat"/>
                <a:sym typeface="Montserrat"/>
              </a:rPr>
              <a:t>"fentanyl"       "immigrant"      "patrol"</a:t>
            </a:r>
            <a:endParaRPr>
              <a:latin typeface="Montserrat"/>
              <a:ea typeface="Montserrat"/>
              <a:cs typeface="Montserrat"/>
              <a:sym typeface="Montserrat"/>
            </a:endParaRPr>
          </a:p>
          <a:p>
            <a:pPr marL="0" lvl="0" indent="0" algn="l" rtl="0">
              <a:spcBef>
                <a:spcPts val="0"/>
              </a:spcBef>
              <a:spcAft>
                <a:spcPts val="0"/>
              </a:spcAft>
              <a:buNone/>
            </a:pPr>
            <a:r>
              <a:rPr lang="en-GB">
                <a:latin typeface="Montserrat"/>
                <a:ea typeface="Montserrat"/>
                <a:cs typeface="Montserrat"/>
                <a:sym typeface="Montserrat"/>
              </a:rPr>
              <a:t>“admin”</a:t>
            </a:r>
            <a:endParaRPr>
              <a:latin typeface="Montserrat"/>
              <a:ea typeface="Montserrat"/>
              <a:cs typeface="Montserrat"/>
              <a:sym typeface="Montserrat"/>
            </a:endParaRPr>
          </a:p>
        </p:txBody>
      </p:sp>
      <p:sp>
        <p:nvSpPr>
          <p:cNvPr id="333" name="Google Shape;333;p45"/>
          <p:cNvSpPr txBox="1"/>
          <p:nvPr/>
        </p:nvSpPr>
        <p:spPr>
          <a:xfrm>
            <a:off x="3252850" y="2207350"/>
            <a:ext cx="14415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Montserrat"/>
                <a:ea typeface="Montserrat"/>
                <a:cs typeface="Montserrat"/>
                <a:sym typeface="Montserrat"/>
              </a:rPr>
              <a:t> "tax"       </a:t>
            </a:r>
            <a:endParaRPr>
              <a:latin typeface="Montserrat"/>
              <a:ea typeface="Montserrat"/>
              <a:cs typeface="Montserrat"/>
              <a:sym typeface="Montserrat"/>
            </a:endParaRPr>
          </a:p>
          <a:p>
            <a:pPr marL="0" lvl="0" indent="0" algn="l" rtl="0">
              <a:spcBef>
                <a:spcPts val="0"/>
              </a:spcBef>
              <a:spcAft>
                <a:spcPts val="0"/>
              </a:spcAft>
              <a:buNone/>
            </a:pPr>
            <a:r>
              <a:rPr lang="en-GB">
                <a:latin typeface="Montserrat"/>
                <a:ea typeface="Montserrat"/>
                <a:cs typeface="Montserrat"/>
                <a:sym typeface="Montserrat"/>
              </a:rPr>
              <a:t>"pay"       "year"      "inflation" "democrats" "money"       "spend"     "debt"     </a:t>
            </a:r>
            <a:endParaRPr>
              <a:latin typeface="Montserrat"/>
              <a:ea typeface="Montserrat"/>
              <a:cs typeface="Montserrat"/>
              <a:sym typeface="Montserrat"/>
            </a:endParaRPr>
          </a:p>
          <a:p>
            <a:pPr marL="0" lvl="0" indent="0" algn="l" rtl="0">
              <a:spcBef>
                <a:spcPts val="0"/>
              </a:spcBef>
              <a:spcAft>
                <a:spcPts val="0"/>
              </a:spcAft>
              <a:buNone/>
            </a:pPr>
            <a:r>
              <a:rPr lang="en-GB">
                <a:latin typeface="Montserrat"/>
                <a:ea typeface="Montserrat"/>
                <a:cs typeface="Montserrat"/>
                <a:sym typeface="Montserrat"/>
              </a:rPr>
              <a:t>"billion"   "spending"  "trillion"  "cost"        </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p:txBody>
      </p:sp>
      <p:sp>
        <p:nvSpPr>
          <p:cNvPr id="334" name="Google Shape;334;p45"/>
          <p:cNvSpPr txBox="1"/>
          <p:nvPr/>
        </p:nvSpPr>
        <p:spPr>
          <a:xfrm>
            <a:off x="7538850" y="2207350"/>
            <a:ext cx="16665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Montserrat"/>
                <a:ea typeface="Montserrat"/>
                <a:cs typeface="Montserrat"/>
                <a:sym typeface="Montserrat"/>
              </a:rPr>
              <a:t>"community"      "infrastructure" "water"          "land"                  "national"      </a:t>
            </a:r>
            <a:endParaRPr>
              <a:latin typeface="Montserrat"/>
              <a:ea typeface="Montserrat"/>
              <a:cs typeface="Montserrat"/>
              <a:sym typeface="Montserrat"/>
            </a:endParaRPr>
          </a:p>
          <a:p>
            <a:pPr marL="0" lvl="0" indent="0" algn="l" rtl="0">
              <a:spcBef>
                <a:spcPts val="0"/>
              </a:spcBef>
              <a:spcAft>
                <a:spcPts val="0"/>
              </a:spcAft>
              <a:buNone/>
            </a:pPr>
            <a:r>
              <a:rPr lang="en-GB">
                <a:latin typeface="Montserrat"/>
                <a:ea typeface="Montserrat"/>
                <a:cs typeface="Montserrat"/>
                <a:sym typeface="Montserrat"/>
              </a:rPr>
              <a:t> "project"        "federal"        "local"          "resource"       "fund"           "include"       </a:t>
            </a:r>
            <a:endParaRPr>
              <a:latin typeface="Montserrat"/>
              <a:ea typeface="Montserrat"/>
              <a:cs typeface="Montserrat"/>
              <a:sym typeface="Montserrat"/>
            </a:endParaRPr>
          </a:p>
          <a:p>
            <a:pPr marL="0" lvl="0" indent="0" algn="l" rtl="0">
              <a:spcBef>
                <a:spcPts val="0"/>
              </a:spcBef>
              <a:spcAft>
                <a:spcPts val="0"/>
              </a:spcAft>
              <a:buNone/>
            </a:pPr>
            <a:r>
              <a:rPr lang="en-GB">
                <a:latin typeface="Montserrat"/>
                <a:ea typeface="Montserrat"/>
                <a:cs typeface="Montserrat"/>
                <a:sym typeface="Montserrat"/>
              </a:rPr>
              <a:t>"transportation" "public"           </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000"/>
                                        <p:tgtEl>
                                          <p:spTgt spid="320"/>
                                        </p:tgtEl>
                                      </p:cBhvr>
                                    </p:animEffect>
                                  </p:childTnLst>
                                </p:cTn>
                              </p:par>
                              <p:par>
                                <p:cTn id="8" presetID="10" presetClass="entr" presetSubtype="0" fill="hold" nodeType="withEffect">
                                  <p:stCondLst>
                                    <p:cond delay="0"/>
                                  </p:stCondLst>
                                  <p:childTnLst>
                                    <p:set>
                                      <p:cBhvr>
                                        <p:cTn id="9" dur="1" fill="hold">
                                          <p:stCondLst>
                                            <p:cond delay="0"/>
                                          </p:stCondLst>
                                        </p:cTn>
                                        <p:tgtEl>
                                          <p:spTgt spid="321"/>
                                        </p:tgtEl>
                                        <p:attrNameLst>
                                          <p:attrName>style.visibility</p:attrName>
                                        </p:attrNameLst>
                                      </p:cBhvr>
                                      <p:to>
                                        <p:strVal val="visible"/>
                                      </p:to>
                                    </p:set>
                                    <p:animEffect transition="in" filter="fade">
                                      <p:cBhvr>
                                        <p:cTn id="10" dur="1000"/>
                                        <p:tgtEl>
                                          <p:spTgt spid="321"/>
                                        </p:tgtEl>
                                      </p:cBhvr>
                                    </p:animEffect>
                                  </p:childTnLst>
                                </p:cTn>
                              </p:par>
                              <p:par>
                                <p:cTn id="11" presetID="10" presetClass="entr" presetSubtype="0" fill="hold" nodeType="withEffect">
                                  <p:stCondLst>
                                    <p:cond delay="0"/>
                                  </p:stCondLst>
                                  <p:childTnLst>
                                    <p:set>
                                      <p:cBhvr>
                                        <p:cTn id="12" dur="1" fill="hold">
                                          <p:stCondLst>
                                            <p:cond delay="0"/>
                                          </p:stCondLst>
                                        </p:cTn>
                                        <p:tgtEl>
                                          <p:spTgt spid="322"/>
                                        </p:tgtEl>
                                        <p:attrNameLst>
                                          <p:attrName>style.visibility</p:attrName>
                                        </p:attrNameLst>
                                      </p:cBhvr>
                                      <p:to>
                                        <p:strVal val="visible"/>
                                      </p:to>
                                    </p:set>
                                    <p:animEffect transition="in" filter="fade">
                                      <p:cBhvr>
                                        <p:cTn id="13" dur="1000"/>
                                        <p:tgtEl>
                                          <p:spTgt spid="322"/>
                                        </p:tgtEl>
                                      </p:cBhvr>
                                    </p:animEffect>
                                  </p:childTnLst>
                                </p:cTn>
                              </p:par>
                              <p:par>
                                <p:cTn id="14" presetID="10" presetClass="entr" presetSubtype="0" fill="hold" nodeType="withEffect">
                                  <p:stCondLst>
                                    <p:cond delay="0"/>
                                  </p:stCondLst>
                                  <p:childTnLst>
                                    <p:set>
                                      <p:cBhvr>
                                        <p:cTn id="15" dur="1" fill="hold">
                                          <p:stCondLst>
                                            <p:cond delay="0"/>
                                          </p:stCondLst>
                                        </p:cTn>
                                        <p:tgtEl>
                                          <p:spTgt spid="324"/>
                                        </p:tgtEl>
                                        <p:attrNameLst>
                                          <p:attrName>style.visibility</p:attrName>
                                        </p:attrNameLst>
                                      </p:cBhvr>
                                      <p:to>
                                        <p:strVal val="visible"/>
                                      </p:to>
                                    </p:set>
                                    <p:animEffect transition="in" filter="fade">
                                      <p:cBhvr>
                                        <p:cTn id="16" dur="1000"/>
                                        <p:tgtEl>
                                          <p:spTgt spid="324"/>
                                        </p:tgtEl>
                                      </p:cBhvr>
                                    </p:animEffect>
                                  </p:childTnLst>
                                </p:cTn>
                              </p:par>
                              <p:par>
                                <p:cTn id="17" presetID="10" presetClass="entr" presetSubtype="0" fill="hold" nodeType="withEffect">
                                  <p:stCondLst>
                                    <p:cond delay="0"/>
                                  </p:stCondLst>
                                  <p:childTnLst>
                                    <p:set>
                                      <p:cBhvr>
                                        <p:cTn id="18" dur="1" fill="hold">
                                          <p:stCondLst>
                                            <p:cond delay="0"/>
                                          </p:stCondLst>
                                        </p:cTn>
                                        <p:tgtEl>
                                          <p:spTgt spid="323"/>
                                        </p:tgtEl>
                                        <p:attrNameLst>
                                          <p:attrName>style.visibility</p:attrName>
                                        </p:attrNameLst>
                                      </p:cBhvr>
                                      <p:to>
                                        <p:strVal val="visible"/>
                                      </p:to>
                                    </p:set>
                                    <p:animEffect transition="in" filter="fade">
                                      <p:cBhvr>
                                        <p:cTn id="19" dur="1000"/>
                                        <p:tgtEl>
                                          <p:spTgt spid="3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0"/>
                                        </p:tgtEl>
                                        <p:attrNameLst>
                                          <p:attrName>style.visibility</p:attrName>
                                        </p:attrNameLst>
                                      </p:cBhvr>
                                      <p:to>
                                        <p:strVal val="visible"/>
                                      </p:to>
                                    </p:set>
                                    <p:animEffect transition="in" filter="fade">
                                      <p:cBhvr>
                                        <p:cTn id="24" dur="1000"/>
                                        <p:tgtEl>
                                          <p:spTgt spid="330"/>
                                        </p:tgtEl>
                                      </p:cBhvr>
                                    </p:animEffect>
                                  </p:childTnLst>
                                </p:cTn>
                              </p:par>
                              <p:par>
                                <p:cTn id="25" presetID="10" presetClass="entr" presetSubtype="0" fill="hold" nodeType="withEffect">
                                  <p:stCondLst>
                                    <p:cond delay="0"/>
                                  </p:stCondLst>
                                  <p:childTnLst>
                                    <p:set>
                                      <p:cBhvr>
                                        <p:cTn id="26" dur="1" fill="hold">
                                          <p:stCondLst>
                                            <p:cond delay="0"/>
                                          </p:stCondLst>
                                        </p:cTn>
                                        <p:tgtEl>
                                          <p:spTgt spid="325"/>
                                        </p:tgtEl>
                                        <p:attrNameLst>
                                          <p:attrName>style.visibility</p:attrName>
                                        </p:attrNameLst>
                                      </p:cBhvr>
                                      <p:to>
                                        <p:strVal val="visible"/>
                                      </p:to>
                                    </p:set>
                                    <p:animEffect transition="in" filter="fade">
                                      <p:cBhvr>
                                        <p:cTn id="27" dur="1000"/>
                                        <p:tgtEl>
                                          <p:spTgt spid="3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1"/>
                                        </p:tgtEl>
                                        <p:attrNameLst>
                                          <p:attrName>style.visibility</p:attrName>
                                        </p:attrNameLst>
                                      </p:cBhvr>
                                      <p:to>
                                        <p:strVal val="visible"/>
                                      </p:to>
                                    </p:set>
                                    <p:animEffect transition="in" filter="fade">
                                      <p:cBhvr>
                                        <p:cTn id="32" dur="1000"/>
                                        <p:tgtEl>
                                          <p:spTgt spid="3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2"/>
                                        </p:tgtEl>
                                        <p:attrNameLst>
                                          <p:attrName>style.visibility</p:attrName>
                                        </p:attrNameLst>
                                      </p:cBhvr>
                                      <p:to>
                                        <p:strVal val="visible"/>
                                      </p:to>
                                    </p:set>
                                    <p:animEffect transition="in" filter="fade">
                                      <p:cBhvr>
                                        <p:cTn id="37" dur="1000"/>
                                        <p:tgtEl>
                                          <p:spTgt spid="3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3"/>
                                        </p:tgtEl>
                                        <p:attrNameLst>
                                          <p:attrName>style.visibility</p:attrName>
                                        </p:attrNameLst>
                                      </p:cBhvr>
                                      <p:to>
                                        <p:strVal val="visible"/>
                                      </p:to>
                                    </p:set>
                                    <p:animEffect transition="in" filter="fade">
                                      <p:cBhvr>
                                        <p:cTn id="42" dur="1000"/>
                                        <p:tgtEl>
                                          <p:spTgt spid="3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4"/>
                                        </p:tgtEl>
                                        <p:attrNameLst>
                                          <p:attrName>style.visibility</p:attrName>
                                        </p:attrNameLst>
                                      </p:cBhvr>
                                      <p:to>
                                        <p:strVal val="visible"/>
                                      </p:to>
                                    </p:set>
                                    <p:animEffect transition="in" filter="fade">
                                      <p:cBhvr>
                                        <p:cTn id="47" dur="1000"/>
                                        <p:tgtEl>
                                          <p:spTgt spid="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6"/>
          <p:cNvSpPr txBox="1"/>
          <p:nvPr/>
        </p:nvSpPr>
        <p:spPr>
          <a:xfrm>
            <a:off x="166875" y="268925"/>
            <a:ext cx="6500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Topic Modeling: </a:t>
            </a:r>
            <a:r>
              <a:rPr lang="en-GB" sz="2000" b="1">
                <a:latin typeface="Montserrat"/>
                <a:ea typeface="Montserrat"/>
                <a:cs typeface="Montserrat"/>
                <a:sym typeface="Montserrat"/>
              </a:rPr>
              <a:t>Results</a:t>
            </a:r>
            <a:endParaRPr sz="2000" b="1">
              <a:latin typeface="Montserrat"/>
              <a:ea typeface="Montserrat"/>
              <a:cs typeface="Montserrat"/>
              <a:sym typeface="Montserrat"/>
            </a:endParaRPr>
          </a:p>
        </p:txBody>
      </p:sp>
      <p:cxnSp>
        <p:nvCxnSpPr>
          <p:cNvPr id="340" name="Google Shape;340;p46"/>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sp>
        <p:nvSpPr>
          <p:cNvPr id="341" name="Google Shape;341;p46"/>
          <p:cNvSpPr/>
          <p:nvPr/>
        </p:nvSpPr>
        <p:spPr>
          <a:xfrm>
            <a:off x="1274675" y="1501150"/>
            <a:ext cx="1072200" cy="3252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6"/>
          <p:cNvSpPr/>
          <p:nvPr/>
        </p:nvSpPr>
        <p:spPr>
          <a:xfrm>
            <a:off x="2539475" y="1501150"/>
            <a:ext cx="1072200" cy="325200"/>
          </a:xfrm>
          <a:prstGeom prst="rect">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6"/>
          <p:cNvSpPr/>
          <p:nvPr/>
        </p:nvSpPr>
        <p:spPr>
          <a:xfrm>
            <a:off x="3804275" y="1501150"/>
            <a:ext cx="1072200" cy="3252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6"/>
          <p:cNvSpPr/>
          <p:nvPr/>
        </p:nvSpPr>
        <p:spPr>
          <a:xfrm>
            <a:off x="7899825" y="1501150"/>
            <a:ext cx="1072200" cy="3252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6"/>
          <p:cNvSpPr txBox="1"/>
          <p:nvPr/>
        </p:nvSpPr>
        <p:spPr>
          <a:xfrm>
            <a:off x="5587138" y="1501150"/>
            <a:ext cx="1602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900" b="1"/>
              <a:t>. . .</a:t>
            </a:r>
            <a:endParaRPr sz="1900" b="1"/>
          </a:p>
        </p:txBody>
      </p:sp>
      <p:grpSp>
        <p:nvGrpSpPr>
          <p:cNvPr id="346" name="Google Shape;346;p46"/>
          <p:cNvGrpSpPr/>
          <p:nvPr/>
        </p:nvGrpSpPr>
        <p:grpSpPr>
          <a:xfrm>
            <a:off x="1206980" y="1207350"/>
            <a:ext cx="7849168" cy="216900"/>
            <a:chOff x="166875" y="1512850"/>
            <a:chExt cx="8757300" cy="216900"/>
          </a:xfrm>
        </p:grpSpPr>
        <p:cxnSp>
          <p:nvCxnSpPr>
            <p:cNvPr id="347" name="Google Shape;347;p46"/>
            <p:cNvCxnSpPr/>
            <p:nvPr/>
          </p:nvCxnSpPr>
          <p:spPr>
            <a:xfrm rot="10800000">
              <a:off x="166875" y="1512850"/>
              <a:ext cx="0" cy="216900"/>
            </a:xfrm>
            <a:prstGeom prst="straightConnector1">
              <a:avLst/>
            </a:prstGeom>
            <a:noFill/>
            <a:ln w="9525" cap="flat" cmpd="sng">
              <a:solidFill>
                <a:schemeClr val="dk2"/>
              </a:solidFill>
              <a:prstDash val="solid"/>
              <a:round/>
              <a:headEnd type="none" w="med" len="med"/>
              <a:tailEnd type="none" w="med" len="med"/>
            </a:ln>
          </p:spPr>
        </p:cxnSp>
        <p:grpSp>
          <p:nvGrpSpPr>
            <p:cNvPr id="348" name="Google Shape;348;p46"/>
            <p:cNvGrpSpPr/>
            <p:nvPr/>
          </p:nvGrpSpPr>
          <p:grpSpPr>
            <a:xfrm>
              <a:off x="166875" y="1512850"/>
              <a:ext cx="8757300" cy="216900"/>
              <a:chOff x="166875" y="1512850"/>
              <a:chExt cx="8757300" cy="216900"/>
            </a:xfrm>
          </p:grpSpPr>
          <p:cxnSp>
            <p:nvCxnSpPr>
              <p:cNvPr id="349" name="Google Shape;349;p46"/>
              <p:cNvCxnSpPr/>
              <p:nvPr/>
            </p:nvCxnSpPr>
            <p:spPr>
              <a:xfrm>
                <a:off x="166875" y="1512925"/>
                <a:ext cx="8757300" cy="0"/>
              </a:xfrm>
              <a:prstGeom prst="straightConnector1">
                <a:avLst/>
              </a:prstGeom>
              <a:noFill/>
              <a:ln w="9525" cap="flat" cmpd="sng">
                <a:solidFill>
                  <a:schemeClr val="dk2"/>
                </a:solidFill>
                <a:prstDash val="solid"/>
                <a:round/>
                <a:headEnd type="none" w="med" len="med"/>
                <a:tailEnd type="none" w="med" len="med"/>
              </a:ln>
            </p:spPr>
          </p:cxnSp>
          <p:cxnSp>
            <p:nvCxnSpPr>
              <p:cNvPr id="350" name="Google Shape;350;p46"/>
              <p:cNvCxnSpPr/>
              <p:nvPr/>
            </p:nvCxnSpPr>
            <p:spPr>
              <a:xfrm rot="10800000">
                <a:off x="8924175" y="1512850"/>
                <a:ext cx="0" cy="216900"/>
              </a:xfrm>
              <a:prstGeom prst="straightConnector1">
                <a:avLst/>
              </a:prstGeom>
              <a:noFill/>
              <a:ln w="9525" cap="flat" cmpd="sng">
                <a:solidFill>
                  <a:schemeClr val="dk2"/>
                </a:solidFill>
                <a:prstDash val="solid"/>
                <a:round/>
                <a:headEnd type="none" w="med" len="med"/>
                <a:tailEnd type="none" w="med" len="med"/>
              </a:ln>
            </p:spPr>
          </p:cxnSp>
        </p:grpSp>
      </p:grpSp>
      <p:sp>
        <p:nvSpPr>
          <p:cNvPr id="351" name="Google Shape;351;p46"/>
          <p:cNvSpPr txBox="1"/>
          <p:nvPr/>
        </p:nvSpPr>
        <p:spPr>
          <a:xfrm>
            <a:off x="5120025" y="816938"/>
            <a:ext cx="107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Montserrat"/>
                <a:ea typeface="Montserrat"/>
                <a:cs typeface="Montserrat"/>
                <a:sym typeface="Montserrat"/>
              </a:rPr>
              <a:t>k</a:t>
            </a:r>
            <a:r>
              <a:rPr lang="en-GB">
                <a:latin typeface="Montserrat"/>
                <a:ea typeface="Montserrat"/>
                <a:cs typeface="Montserrat"/>
                <a:sym typeface="Montserrat"/>
              </a:rPr>
              <a:t> topics</a:t>
            </a:r>
            <a:endParaRPr>
              <a:latin typeface="Montserrat"/>
              <a:ea typeface="Montserrat"/>
              <a:cs typeface="Montserrat"/>
              <a:sym typeface="Montserrat"/>
            </a:endParaRPr>
          </a:p>
        </p:txBody>
      </p:sp>
      <p:cxnSp>
        <p:nvCxnSpPr>
          <p:cNvPr id="352" name="Google Shape;352;p46"/>
          <p:cNvCxnSpPr/>
          <p:nvPr/>
        </p:nvCxnSpPr>
        <p:spPr>
          <a:xfrm>
            <a:off x="307125" y="2094650"/>
            <a:ext cx="8664900" cy="0"/>
          </a:xfrm>
          <a:prstGeom prst="straightConnector1">
            <a:avLst/>
          </a:prstGeom>
          <a:noFill/>
          <a:ln w="9525" cap="flat" cmpd="sng">
            <a:solidFill>
              <a:schemeClr val="dk2"/>
            </a:solidFill>
            <a:prstDash val="solid"/>
            <a:round/>
            <a:headEnd type="none" w="med" len="med"/>
            <a:tailEnd type="none" w="med" len="med"/>
          </a:ln>
        </p:spPr>
      </p:cxnSp>
      <p:cxnSp>
        <p:nvCxnSpPr>
          <p:cNvPr id="353" name="Google Shape;353;p46"/>
          <p:cNvCxnSpPr/>
          <p:nvPr/>
        </p:nvCxnSpPr>
        <p:spPr>
          <a:xfrm>
            <a:off x="307125" y="2957750"/>
            <a:ext cx="8664900" cy="0"/>
          </a:xfrm>
          <a:prstGeom prst="straightConnector1">
            <a:avLst/>
          </a:prstGeom>
          <a:noFill/>
          <a:ln w="9525" cap="flat" cmpd="sng">
            <a:solidFill>
              <a:schemeClr val="dk2"/>
            </a:solidFill>
            <a:prstDash val="solid"/>
            <a:round/>
            <a:headEnd type="none" w="med" len="med"/>
            <a:tailEnd type="none" w="med" len="med"/>
          </a:ln>
        </p:spPr>
      </p:cxnSp>
      <p:cxnSp>
        <p:nvCxnSpPr>
          <p:cNvPr id="354" name="Google Shape;354;p46"/>
          <p:cNvCxnSpPr/>
          <p:nvPr/>
        </p:nvCxnSpPr>
        <p:spPr>
          <a:xfrm>
            <a:off x="307125" y="3844950"/>
            <a:ext cx="8664900" cy="0"/>
          </a:xfrm>
          <a:prstGeom prst="straightConnector1">
            <a:avLst/>
          </a:prstGeom>
          <a:noFill/>
          <a:ln w="9525" cap="flat" cmpd="sng">
            <a:solidFill>
              <a:schemeClr val="dk2"/>
            </a:solidFill>
            <a:prstDash val="solid"/>
            <a:round/>
            <a:headEnd type="none" w="med" len="med"/>
            <a:tailEnd type="none" w="med" len="med"/>
          </a:ln>
        </p:spPr>
      </p:cxnSp>
      <p:cxnSp>
        <p:nvCxnSpPr>
          <p:cNvPr id="355" name="Google Shape;355;p46"/>
          <p:cNvCxnSpPr/>
          <p:nvPr/>
        </p:nvCxnSpPr>
        <p:spPr>
          <a:xfrm>
            <a:off x="1206975" y="2103450"/>
            <a:ext cx="0" cy="2517600"/>
          </a:xfrm>
          <a:prstGeom prst="straightConnector1">
            <a:avLst/>
          </a:prstGeom>
          <a:noFill/>
          <a:ln w="9525" cap="flat" cmpd="sng">
            <a:solidFill>
              <a:schemeClr val="dk2"/>
            </a:solidFill>
            <a:prstDash val="solid"/>
            <a:round/>
            <a:headEnd type="none" w="med" len="med"/>
            <a:tailEnd type="none" w="med" len="med"/>
          </a:ln>
        </p:spPr>
      </p:cxnSp>
      <p:sp>
        <p:nvSpPr>
          <p:cNvPr id="356" name="Google Shape;356;p46"/>
          <p:cNvSpPr txBox="1"/>
          <p:nvPr/>
        </p:nvSpPr>
        <p:spPr>
          <a:xfrm>
            <a:off x="1387650" y="489050"/>
            <a:ext cx="693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57" name="Google Shape;357;p46"/>
          <p:cNvSpPr txBox="1"/>
          <p:nvPr/>
        </p:nvSpPr>
        <p:spPr>
          <a:xfrm>
            <a:off x="307125" y="2326088"/>
            <a:ext cx="107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Montserrat"/>
                <a:ea typeface="Montserrat"/>
                <a:cs typeface="Montserrat"/>
                <a:sym typeface="Montserrat"/>
              </a:rPr>
              <a:t>Doc 1</a:t>
            </a:r>
            <a:endParaRPr>
              <a:latin typeface="Montserrat"/>
              <a:ea typeface="Montserrat"/>
              <a:cs typeface="Montserrat"/>
              <a:sym typeface="Montserrat"/>
            </a:endParaRPr>
          </a:p>
        </p:txBody>
      </p:sp>
      <p:sp>
        <p:nvSpPr>
          <p:cNvPr id="358" name="Google Shape;358;p46"/>
          <p:cNvSpPr txBox="1"/>
          <p:nvPr/>
        </p:nvSpPr>
        <p:spPr>
          <a:xfrm>
            <a:off x="307125" y="3201238"/>
            <a:ext cx="107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Montserrat"/>
                <a:ea typeface="Montserrat"/>
                <a:cs typeface="Montserrat"/>
                <a:sym typeface="Montserrat"/>
              </a:rPr>
              <a:t>Doc 2</a:t>
            </a:r>
            <a:endParaRPr>
              <a:latin typeface="Montserrat"/>
              <a:ea typeface="Montserrat"/>
              <a:cs typeface="Montserrat"/>
              <a:sym typeface="Montserrat"/>
            </a:endParaRPr>
          </a:p>
        </p:txBody>
      </p:sp>
      <p:sp>
        <p:nvSpPr>
          <p:cNvPr id="359" name="Google Shape;359;p46"/>
          <p:cNvSpPr txBox="1"/>
          <p:nvPr/>
        </p:nvSpPr>
        <p:spPr>
          <a:xfrm>
            <a:off x="307125" y="4088438"/>
            <a:ext cx="107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Montserrat"/>
                <a:ea typeface="Montserrat"/>
                <a:cs typeface="Montserrat"/>
                <a:sym typeface="Montserrat"/>
              </a:rPr>
              <a:t>Doc 3</a:t>
            </a:r>
            <a:endParaRPr>
              <a:latin typeface="Montserrat"/>
              <a:ea typeface="Montserrat"/>
              <a:cs typeface="Montserrat"/>
              <a:sym typeface="Montserrat"/>
            </a:endParaRPr>
          </a:p>
        </p:txBody>
      </p:sp>
      <p:sp>
        <p:nvSpPr>
          <p:cNvPr id="360" name="Google Shape;360;p46"/>
          <p:cNvSpPr txBox="1"/>
          <p:nvPr/>
        </p:nvSpPr>
        <p:spPr>
          <a:xfrm>
            <a:off x="527950" y="4488650"/>
            <a:ext cx="2649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900" b="1"/>
              <a:t>. . .</a:t>
            </a:r>
            <a:endParaRPr sz="900" b="1"/>
          </a:p>
        </p:txBody>
      </p:sp>
      <p:sp>
        <p:nvSpPr>
          <p:cNvPr id="361" name="Google Shape;361;p46"/>
          <p:cNvSpPr txBox="1"/>
          <p:nvPr/>
        </p:nvSpPr>
        <p:spPr>
          <a:xfrm>
            <a:off x="6255700" y="4491250"/>
            <a:ext cx="2649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900" b="1"/>
              <a:t>. . .</a:t>
            </a:r>
            <a:endParaRPr sz="900" b="1"/>
          </a:p>
        </p:txBody>
      </p:sp>
      <p:sp>
        <p:nvSpPr>
          <p:cNvPr id="362" name="Google Shape;362;p46"/>
          <p:cNvSpPr txBox="1"/>
          <p:nvPr/>
        </p:nvSpPr>
        <p:spPr>
          <a:xfrm>
            <a:off x="1274675" y="2326088"/>
            <a:ext cx="107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rgbClr val="E69138"/>
                </a:solidFill>
                <a:latin typeface="Montserrat"/>
                <a:ea typeface="Montserrat"/>
                <a:cs typeface="Montserrat"/>
                <a:sym typeface="Montserrat"/>
              </a:rPr>
              <a:t>14%</a:t>
            </a:r>
            <a:endParaRPr b="1">
              <a:solidFill>
                <a:srgbClr val="E69138"/>
              </a:solidFill>
              <a:latin typeface="Montserrat"/>
              <a:ea typeface="Montserrat"/>
              <a:cs typeface="Montserrat"/>
              <a:sym typeface="Montserrat"/>
            </a:endParaRPr>
          </a:p>
        </p:txBody>
      </p:sp>
      <p:sp>
        <p:nvSpPr>
          <p:cNvPr id="363" name="Google Shape;363;p46"/>
          <p:cNvSpPr txBox="1"/>
          <p:nvPr/>
        </p:nvSpPr>
        <p:spPr>
          <a:xfrm>
            <a:off x="1274675" y="3201238"/>
            <a:ext cx="107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rgbClr val="E69138"/>
                </a:solidFill>
                <a:latin typeface="Montserrat"/>
                <a:ea typeface="Montserrat"/>
                <a:cs typeface="Montserrat"/>
                <a:sym typeface="Montserrat"/>
              </a:rPr>
              <a:t>5%</a:t>
            </a:r>
            <a:endParaRPr b="1">
              <a:solidFill>
                <a:srgbClr val="E69138"/>
              </a:solidFill>
              <a:latin typeface="Montserrat"/>
              <a:ea typeface="Montserrat"/>
              <a:cs typeface="Montserrat"/>
              <a:sym typeface="Montserrat"/>
            </a:endParaRPr>
          </a:p>
        </p:txBody>
      </p:sp>
      <p:sp>
        <p:nvSpPr>
          <p:cNvPr id="364" name="Google Shape;364;p46"/>
          <p:cNvSpPr txBox="1"/>
          <p:nvPr/>
        </p:nvSpPr>
        <p:spPr>
          <a:xfrm>
            <a:off x="1274675" y="4088438"/>
            <a:ext cx="107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rgbClr val="E69138"/>
                </a:solidFill>
                <a:latin typeface="Montserrat"/>
                <a:ea typeface="Montserrat"/>
                <a:cs typeface="Montserrat"/>
                <a:sym typeface="Montserrat"/>
              </a:rPr>
              <a:t>9%</a:t>
            </a:r>
            <a:endParaRPr b="1">
              <a:solidFill>
                <a:srgbClr val="E69138"/>
              </a:solidFill>
              <a:latin typeface="Montserrat"/>
              <a:ea typeface="Montserrat"/>
              <a:cs typeface="Montserrat"/>
              <a:sym typeface="Montserrat"/>
            </a:endParaRPr>
          </a:p>
        </p:txBody>
      </p:sp>
      <p:sp>
        <p:nvSpPr>
          <p:cNvPr id="365" name="Google Shape;365;p46"/>
          <p:cNvSpPr txBox="1"/>
          <p:nvPr/>
        </p:nvSpPr>
        <p:spPr>
          <a:xfrm>
            <a:off x="2539475" y="2326088"/>
            <a:ext cx="107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rgbClr val="CC0000"/>
                </a:solidFill>
                <a:latin typeface="Montserrat"/>
                <a:ea typeface="Montserrat"/>
                <a:cs typeface="Montserrat"/>
                <a:sym typeface="Montserrat"/>
              </a:rPr>
              <a:t>6%</a:t>
            </a:r>
            <a:endParaRPr b="1">
              <a:solidFill>
                <a:srgbClr val="CC0000"/>
              </a:solidFill>
              <a:latin typeface="Montserrat"/>
              <a:ea typeface="Montserrat"/>
              <a:cs typeface="Montserrat"/>
              <a:sym typeface="Montserrat"/>
            </a:endParaRPr>
          </a:p>
        </p:txBody>
      </p:sp>
      <p:sp>
        <p:nvSpPr>
          <p:cNvPr id="366" name="Google Shape;366;p46"/>
          <p:cNvSpPr txBox="1"/>
          <p:nvPr/>
        </p:nvSpPr>
        <p:spPr>
          <a:xfrm>
            <a:off x="2539475" y="3201238"/>
            <a:ext cx="107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rgbClr val="CC0000"/>
                </a:solidFill>
                <a:latin typeface="Montserrat"/>
                <a:ea typeface="Montserrat"/>
                <a:cs typeface="Montserrat"/>
                <a:sym typeface="Montserrat"/>
              </a:rPr>
              <a:t>11%</a:t>
            </a:r>
            <a:endParaRPr b="1">
              <a:solidFill>
                <a:srgbClr val="CC0000"/>
              </a:solidFill>
              <a:latin typeface="Montserrat"/>
              <a:ea typeface="Montserrat"/>
              <a:cs typeface="Montserrat"/>
              <a:sym typeface="Montserrat"/>
            </a:endParaRPr>
          </a:p>
        </p:txBody>
      </p:sp>
      <p:sp>
        <p:nvSpPr>
          <p:cNvPr id="367" name="Google Shape;367;p46"/>
          <p:cNvSpPr txBox="1"/>
          <p:nvPr/>
        </p:nvSpPr>
        <p:spPr>
          <a:xfrm>
            <a:off x="2539475" y="4088438"/>
            <a:ext cx="107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rgbClr val="CC0000"/>
                </a:solidFill>
                <a:latin typeface="Montserrat"/>
                <a:ea typeface="Montserrat"/>
                <a:cs typeface="Montserrat"/>
                <a:sym typeface="Montserrat"/>
              </a:rPr>
              <a:t>8%</a:t>
            </a:r>
            <a:endParaRPr b="1">
              <a:solidFill>
                <a:srgbClr val="CC0000"/>
              </a:solidFill>
              <a:latin typeface="Montserrat"/>
              <a:ea typeface="Montserrat"/>
              <a:cs typeface="Montserrat"/>
              <a:sym typeface="Montserrat"/>
            </a:endParaRPr>
          </a:p>
        </p:txBody>
      </p:sp>
      <p:sp>
        <p:nvSpPr>
          <p:cNvPr id="368" name="Google Shape;368;p46"/>
          <p:cNvSpPr txBox="1"/>
          <p:nvPr/>
        </p:nvSpPr>
        <p:spPr>
          <a:xfrm>
            <a:off x="3804275" y="2326088"/>
            <a:ext cx="107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rgbClr val="6AA84F"/>
                </a:solidFill>
                <a:latin typeface="Montserrat"/>
                <a:ea typeface="Montserrat"/>
                <a:cs typeface="Montserrat"/>
                <a:sym typeface="Montserrat"/>
              </a:rPr>
              <a:t>5%</a:t>
            </a:r>
            <a:endParaRPr b="1">
              <a:solidFill>
                <a:srgbClr val="6AA84F"/>
              </a:solidFill>
              <a:latin typeface="Montserrat"/>
              <a:ea typeface="Montserrat"/>
              <a:cs typeface="Montserrat"/>
              <a:sym typeface="Montserrat"/>
            </a:endParaRPr>
          </a:p>
        </p:txBody>
      </p:sp>
      <p:sp>
        <p:nvSpPr>
          <p:cNvPr id="369" name="Google Shape;369;p46"/>
          <p:cNvSpPr txBox="1"/>
          <p:nvPr/>
        </p:nvSpPr>
        <p:spPr>
          <a:xfrm>
            <a:off x="3804275" y="3201238"/>
            <a:ext cx="107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rgbClr val="6AA84F"/>
                </a:solidFill>
                <a:latin typeface="Montserrat"/>
                <a:ea typeface="Montserrat"/>
                <a:cs typeface="Montserrat"/>
                <a:sym typeface="Montserrat"/>
              </a:rPr>
              <a:t>6%</a:t>
            </a:r>
            <a:endParaRPr b="1">
              <a:solidFill>
                <a:srgbClr val="6AA84F"/>
              </a:solidFill>
              <a:latin typeface="Montserrat"/>
              <a:ea typeface="Montserrat"/>
              <a:cs typeface="Montserrat"/>
              <a:sym typeface="Montserrat"/>
            </a:endParaRPr>
          </a:p>
        </p:txBody>
      </p:sp>
      <p:sp>
        <p:nvSpPr>
          <p:cNvPr id="370" name="Google Shape;370;p46"/>
          <p:cNvSpPr txBox="1"/>
          <p:nvPr/>
        </p:nvSpPr>
        <p:spPr>
          <a:xfrm>
            <a:off x="3804275" y="4163138"/>
            <a:ext cx="107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rgbClr val="6AA84F"/>
                </a:solidFill>
                <a:latin typeface="Montserrat"/>
                <a:ea typeface="Montserrat"/>
                <a:cs typeface="Montserrat"/>
                <a:sym typeface="Montserrat"/>
              </a:rPr>
              <a:t>13%</a:t>
            </a:r>
            <a:endParaRPr b="1">
              <a:solidFill>
                <a:srgbClr val="6AA84F"/>
              </a:solidFill>
              <a:latin typeface="Montserrat"/>
              <a:ea typeface="Montserrat"/>
              <a:cs typeface="Montserrat"/>
              <a:sym typeface="Montserrat"/>
            </a:endParaRPr>
          </a:p>
        </p:txBody>
      </p:sp>
      <p:sp>
        <p:nvSpPr>
          <p:cNvPr id="371" name="Google Shape;371;p46"/>
          <p:cNvSpPr txBox="1"/>
          <p:nvPr/>
        </p:nvSpPr>
        <p:spPr>
          <a:xfrm>
            <a:off x="7899825" y="2326088"/>
            <a:ext cx="107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rgbClr val="3D85C6"/>
                </a:solidFill>
                <a:latin typeface="Montserrat"/>
                <a:ea typeface="Montserrat"/>
                <a:cs typeface="Montserrat"/>
                <a:sym typeface="Montserrat"/>
              </a:rPr>
              <a:t>4%</a:t>
            </a:r>
            <a:endParaRPr b="1">
              <a:solidFill>
                <a:srgbClr val="3D85C6"/>
              </a:solidFill>
              <a:latin typeface="Montserrat"/>
              <a:ea typeface="Montserrat"/>
              <a:cs typeface="Montserrat"/>
              <a:sym typeface="Montserrat"/>
            </a:endParaRPr>
          </a:p>
        </p:txBody>
      </p:sp>
      <p:sp>
        <p:nvSpPr>
          <p:cNvPr id="372" name="Google Shape;372;p46"/>
          <p:cNvSpPr txBox="1"/>
          <p:nvPr/>
        </p:nvSpPr>
        <p:spPr>
          <a:xfrm>
            <a:off x="7899825" y="3201238"/>
            <a:ext cx="107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rgbClr val="3C78D8"/>
                </a:solidFill>
                <a:latin typeface="Montserrat"/>
                <a:ea typeface="Montserrat"/>
                <a:cs typeface="Montserrat"/>
                <a:sym typeface="Montserrat"/>
              </a:rPr>
              <a:t>20%</a:t>
            </a:r>
            <a:endParaRPr b="1">
              <a:solidFill>
                <a:srgbClr val="3C78D8"/>
              </a:solidFill>
              <a:latin typeface="Montserrat"/>
              <a:ea typeface="Montserrat"/>
              <a:cs typeface="Montserrat"/>
              <a:sym typeface="Montserrat"/>
            </a:endParaRPr>
          </a:p>
        </p:txBody>
      </p:sp>
      <p:sp>
        <p:nvSpPr>
          <p:cNvPr id="373" name="Google Shape;373;p46"/>
          <p:cNvSpPr txBox="1"/>
          <p:nvPr/>
        </p:nvSpPr>
        <p:spPr>
          <a:xfrm>
            <a:off x="7899825" y="4088438"/>
            <a:ext cx="107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rgbClr val="3D85C6"/>
                </a:solidFill>
                <a:latin typeface="Montserrat"/>
                <a:ea typeface="Montserrat"/>
                <a:cs typeface="Montserrat"/>
                <a:sym typeface="Montserrat"/>
              </a:rPr>
              <a:t>5%</a:t>
            </a:r>
            <a:endParaRPr b="1">
              <a:solidFill>
                <a:srgbClr val="3D85C6"/>
              </a:solidFill>
              <a:latin typeface="Montserrat"/>
              <a:ea typeface="Montserrat"/>
              <a:cs typeface="Montserrat"/>
              <a:sym typeface="Montserrat"/>
            </a:endParaRPr>
          </a:p>
        </p:txBody>
      </p:sp>
      <p:sp>
        <p:nvSpPr>
          <p:cNvPr id="374" name="Google Shape;374;p46"/>
          <p:cNvSpPr txBox="1"/>
          <p:nvPr/>
        </p:nvSpPr>
        <p:spPr>
          <a:xfrm>
            <a:off x="5587138" y="2287700"/>
            <a:ext cx="1602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900" b="1"/>
              <a:t>. . .</a:t>
            </a:r>
            <a:endParaRPr sz="1900" b="1"/>
          </a:p>
        </p:txBody>
      </p:sp>
      <p:sp>
        <p:nvSpPr>
          <p:cNvPr id="375" name="Google Shape;375;p46"/>
          <p:cNvSpPr txBox="1"/>
          <p:nvPr/>
        </p:nvSpPr>
        <p:spPr>
          <a:xfrm>
            <a:off x="5587138" y="3201250"/>
            <a:ext cx="1602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900" b="1"/>
              <a:t>. . .</a:t>
            </a:r>
            <a:endParaRPr sz="1900" b="1"/>
          </a:p>
        </p:txBody>
      </p:sp>
      <p:sp>
        <p:nvSpPr>
          <p:cNvPr id="376" name="Google Shape;376;p46"/>
          <p:cNvSpPr txBox="1"/>
          <p:nvPr/>
        </p:nvSpPr>
        <p:spPr>
          <a:xfrm>
            <a:off x="5587138" y="4011650"/>
            <a:ext cx="1602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900" b="1"/>
              <a:t>. . .</a:t>
            </a:r>
            <a:endParaRPr sz="19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animEffect transition="in" filter="fade">
                                      <p:cBhvr>
                                        <p:cTn id="7" dur="1000"/>
                                        <p:tgtEl>
                                          <p:spTgt spid="341"/>
                                        </p:tgtEl>
                                      </p:cBhvr>
                                    </p:animEffect>
                                  </p:childTnLst>
                                </p:cTn>
                              </p:par>
                              <p:par>
                                <p:cTn id="8" presetID="10" presetClass="entr" presetSubtype="0" fill="hold" nodeType="withEffect">
                                  <p:stCondLst>
                                    <p:cond delay="0"/>
                                  </p:stCondLst>
                                  <p:childTnLst>
                                    <p:set>
                                      <p:cBhvr>
                                        <p:cTn id="9" dur="1" fill="hold">
                                          <p:stCondLst>
                                            <p:cond delay="0"/>
                                          </p:stCondLst>
                                        </p:cTn>
                                        <p:tgtEl>
                                          <p:spTgt spid="342"/>
                                        </p:tgtEl>
                                        <p:attrNameLst>
                                          <p:attrName>style.visibility</p:attrName>
                                        </p:attrNameLst>
                                      </p:cBhvr>
                                      <p:to>
                                        <p:strVal val="visible"/>
                                      </p:to>
                                    </p:set>
                                    <p:animEffect transition="in" filter="fade">
                                      <p:cBhvr>
                                        <p:cTn id="10" dur="1000"/>
                                        <p:tgtEl>
                                          <p:spTgt spid="342"/>
                                        </p:tgtEl>
                                      </p:cBhvr>
                                    </p:animEffect>
                                  </p:childTnLst>
                                </p:cTn>
                              </p:par>
                              <p:par>
                                <p:cTn id="11" presetID="10" presetClass="entr" presetSubtype="0" fill="hold" nodeType="withEffect">
                                  <p:stCondLst>
                                    <p:cond delay="0"/>
                                  </p:stCondLst>
                                  <p:childTnLst>
                                    <p:set>
                                      <p:cBhvr>
                                        <p:cTn id="12" dur="1" fill="hold">
                                          <p:stCondLst>
                                            <p:cond delay="0"/>
                                          </p:stCondLst>
                                        </p:cTn>
                                        <p:tgtEl>
                                          <p:spTgt spid="343"/>
                                        </p:tgtEl>
                                        <p:attrNameLst>
                                          <p:attrName>style.visibility</p:attrName>
                                        </p:attrNameLst>
                                      </p:cBhvr>
                                      <p:to>
                                        <p:strVal val="visible"/>
                                      </p:to>
                                    </p:set>
                                    <p:animEffect transition="in" filter="fade">
                                      <p:cBhvr>
                                        <p:cTn id="13" dur="1000"/>
                                        <p:tgtEl>
                                          <p:spTgt spid="343"/>
                                        </p:tgtEl>
                                      </p:cBhvr>
                                    </p:animEffect>
                                  </p:childTnLst>
                                </p:cTn>
                              </p:par>
                              <p:par>
                                <p:cTn id="14" presetID="10" presetClass="entr" presetSubtype="0" fill="hold" nodeType="withEffect">
                                  <p:stCondLst>
                                    <p:cond delay="0"/>
                                  </p:stCondLst>
                                  <p:childTnLst>
                                    <p:set>
                                      <p:cBhvr>
                                        <p:cTn id="15" dur="1" fill="hold">
                                          <p:stCondLst>
                                            <p:cond delay="0"/>
                                          </p:stCondLst>
                                        </p:cTn>
                                        <p:tgtEl>
                                          <p:spTgt spid="344"/>
                                        </p:tgtEl>
                                        <p:attrNameLst>
                                          <p:attrName>style.visibility</p:attrName>
                                        </p:attrNameLst>
                                      </p:cBhvr>
                                      <p:to>
                                        <p:strVal val="visible"/>
                                      </p:to>
                                    </p:set>
                                    <p:animEffect transition="in" filter="fade">
                                      <p:cBhvr>
                                        <p:cTn id="16" dur="1000"/>
                                        <p:tgtEl>
                                          <p:spTgt spid="344"/>
                                        </p:tgtEl>
                                      </p:cBhvr>
                                    </p:animEffect>
                                  </p:childTnLst>
                                </p:cTn>
                              </p:par>
                              <p:par>
                                <p:cTn id="17" presetID="10" presetClass="entr" presetSubtype="0" fill="hold" nodeType="withEffect">
                                  <p:stCondLst>
                                    <p:cond delay="0"/>
                                  </p:stCondLst>
                                  <p:childTnLst>
                                    <p:set>
                                      <p:cBhvr>
                                        <p:cTn id="18" dur="1" fill="hold">
                                          <p:stCondLst>
                                            <p:cond delay="0"/>
                                          </p:stCondLst>
                                        </p:cTn>
                                        <p:tgtEl>
                                          <p:spTgt spid="345"/>
                                        </p:tgtEl>
                                        <p:attrNameLst>
                                          <p:attrName>style.visibility</p:attrName>
                                        </p:attrNameLst>
                                      </p:cBhvr>
                                      <p:to>
                                        <p:strVal val="visible"/>
                                      </p:to>
                                    </p:set>
                                    <p:animEffect transition="in" filter="fade">
                                      <p:cBhvr>
                                        <p:cTn id="19" dur="1000"/>
                                        <p:tgtEl>
                                          <p:spTgt spid="345"/>
                                        </p:tgtEl>
                                      </p:cBhvr>
                                    </p:animEffect>
                                  </p:childTnLst>
                                </p:cTn>
                              </p:par>
                              <p:par>
                                <p:cTn id="20" presetID="10" presetClass="entr" presetSubtype="0" fill="hold" nodeType="withEffect">
                                  <p:stCondLst>
                                    <p:cond delay="0"/>
                                  </p:stCondLst>
                                  <p:childTnLst>
                                    <p:set>
                                      <p:cBhvr>
                                        <p:cTn id="21" dur="1" fill="hold">
                                          <p:stCondLst>
                                            <p:cond delay="0"/>
                                          </p:stCondLst>
                                        </p:cTn>
                                        <p:tgtEl>
                                          <p:spTgt spid="346"/>
                                        </p:tgtEl>
                                        <p:attrNameLst>
                                          <p:attrName>style.visibility</p:attrName>
                                        </p:attrNameLst>
                                      </p:cBhvr>
                                      <p:to>
                                        <p:strVal val="visible"/>
                                      </p:to>
                                    </p:set>
                                    <p:animEffect transition="in" filter="fade">
                                      <p:cBhvr>
                                        <p:cTn id="22" dur="1000"/>
                                        <p:tgtEl>
                                          <p:spTgt spid="346"/>
                                        </p:tgtEl>
                                      </p:cBhvr>
                                    </p:animEffect>
                                  </p:childTnLst>
                                </p:cTn>
                              </p:par>
                              <p:par>
                                <p:cTn id="23" presetID="10" presetClass="entr" presetSubtype="0" fill="hold" nodeType="withEffect">
                                  <p:stCondLst>
                                    <p:cond delay="0"/>
                                  </p:stCondLst>
                                  <p:childTnLst>
                                    <p:set>
                                      <p:cBhvr>
                                        <p:cTn id="24" dur="1" fill="hold">
                                          <p:stCondLst>
                                            <p:cond delay="0"/>
                                          </p:stCondLst>
                                        </p:cTn>
                                        <p:tgtEl>
                                          <p:spTgt spid="351"/>
                                        </p:tgtEl>
                                        <p:attrNameLst>
                                          <p:attrName>style.visibility</p:attrName>
                                        </p:attrNameLst>
                                      </p:cBhvr>
                                      <p:to>
                                        <p:strVal val="visible"/>
                                      </p:to>
                                    </p:set>
                                    <p:animEffect transition="in" filter="fade">
                                      <p:cBhvr>
                                        <p:cTn id="25" dur="1000"/>
                                        <p:tgtEl>
                                          <p:spTgt spid="35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53"/>
                                        </p:tgtEl>
                                        <p:attrNameLst>
                                          <p:attrName>style.visibility</p:attrName>
                                        </p:attrNameLst>
                                      </p:cBhvr>
                                      <p:to>
                                        <p:strVal val="visible"/>
                                      </p:to>
                                    </p:set>
                                    <p:animEffect transition="in" filter="fade">
                                      <p:cBhvr>
                                        <p:cTn id="30" dur="1000"/>
                                        <p:tgtEl>
                                          <p:spTgt spid="353"/>
                                        </p:tgtEl>
                                      </p:cBhvr>
                                    </p:animEffect>
                                  </p:childTnLst>
                                </p:cTn>
                              </p:par>
                              <p:par>
                                <p:cTn id="31" presetID="10" presetClass="entr" presetSubtype="0" fill="hold" nodeType="withEffect">
                                  <p:stCondLst>
                                    <p:cond delay="0"/>
                                  </p:stCondLst>
                                  <p:childTnLst>
                                    <p:set>
                                      <p:cBhvr>
                                        <p:cTn id="32" dur="1" fill="hold">
                                          <p:stCondLst>
                                            <p:cond delay="0"/>
                                          </p:stCondLst>
                                        </p:cTn>
                                        <p:tgtEl>
                                          <p:spTgt spid="354"/>
                                        </p:tgtEl>
                                        <p:attrNameLst>
                                          <p:attrName>style.visibility</p:attrName>
                                        </p:attrNameLst>
                                      </p:cBhvr>
                                      <p:to>
                                        <p:strVal val="visible"/>
                                      </p:to>
                                    </p:set>
                                    <p:animEffect transition="in" filter="fade">
                                      <p:cBhvr>
                                        <p:cTn id="33" dur="1000"/>
                                        <p:tgtEl>
                                          <p:spTgt spid="354"/>
                                        </p:tgtEl>
                                      </p:cBhvr>
                                    </p:animEffect>
                                  </p:childTnLst>
                                </p:cTn>
                              </p:par>
                              <p:par>
                                <p:cTn id="34" presetID="10" presetClass="entr" presetSubtype="0" fill="hold" nodeType="withEffect">
                                  <p:stCondLst>
                                    <p:cond delay="0"/>
                                  </p:stCondLst>
                                  <p:childTnLst>
                                    <p:set>
                                      <p:cBhvr>
                                        <p:cTn id="35" dur="1" fill="hold">
                                          <p:stCondLst>
                                            <p:cond delay="0"/>
                                          </p:stCondLst>
                                        </p:cTn>
                                        <p:tgtEl>
                                          <p:spTgt spid="355"/>
                                        </p:tgtEl>
                                        <p:attrNameLst>
                                          <p:attrName>style.visibility</p:attrName>
                                        </p:attrNameLst>
                                      </p:cBhvr>
                                      <p:to>
                                        <p:strVal val="visible"/>
                                      </p:to>
                                    </p:set>
                                    <p:animEffect transition="in" filter="fade">
                                      <p:cBhvr>
                                        <p:cTn id="36" dur="1000"/>
                                        <p:tgtEl>
                                          <p:spTgt spid="355"/>
                                        </p:tgtEl>
                                      </p:cBhvr>
                                    </p:animEffect>
                                  </p:childTnLst>
                                </p:cTn>
                              </p:par>
                              <p:par>
                                <p:cTn id="37" presetID="10" presetClass="entr" presetSubtype="0" fill="hold" nodeType="withEffect">
                                  <p:stCondLst>
                                    <p:cond delay="0"/>
                                  </p:stCondLst>
                                  <p:childTnLst>
                                    <p:set>
                                      <p:cBhvr>
                                        <p:cTn id="38" dur="1" fill="hold">
                                          <p:stCondLst>
                                            <p:cond delay="0"/>
                                          </p:stCondLst>
                                        </p:cTn>
                                        <p:tgtEl>
                                          <p:spTgt spid="357"/>
                                        </p:tgtEl>
                                        <p:attrNameLst>
                                          <p:attrName>style.visibility</p:attrName>
                                        </p:attrNameLst>
                                      </p:cBhvr>
                                      <p:to>
                                        <p:strVal val="visible"/>
                                      </p:to>
                                    </p:set>
                                    <p:animEffect transition="in" filter="fade">
                                      <p:cBhvr>
                                        <p:cTn id="39" dur="1000"/>
                                        <p:tgtEl>
                                          <p:spTgt spid="357"/>
                                        </p:tgtEl>
                                      </p:cBhvr>
                                    </p:animEffect>
                                  </p:childTnLst>
                                </p:cTn>
                              </p:par>
                              <p:par>
                                <p:cTn id="40" presetID="10" presetClass="entr" presetSubtype="0" fill="hold" nodeType="withEffect">
                                  <p:stCondLst>
                                    <p:cond delay="0"/>
                                  </p:stCondLst>
                                  <p:childTnLst>
                                    <p:set>
                                      <p:cBhvr>
                                        <p:cTn id="41" dur="1" fill="hold">
                                          <p:stCondLst>
                                            <p:cond delay="0"/>
                                          </p:stCondLst>
                                        </p:cTn>
                                        <p:tgtEl>
                                          <p:spTgt spid="358"/>
                                        </p:tgtEl>
                                        <p:attrNameLst>
                                          <p:attrName>style.visibility</p:attrName>
                                        </p:attrNameLst>
                                      </p:cBhvr>
                                      <p:to>
                                        <p:strVal val="visible"/>
                                      </p:to>
                                    </p:set>
                                    <p:animEffect transition="in" filter="fade">
                                      <p:cBhvr>
                                        <p:cTn id="42" dur="1000"/>
                                        <p:tgtEl>
                                          <p:spTgt spid="358"/>
                                        </p:tgtEl>
                                      </p:cBhvr>
                                    </p:animEffect>
                                  </p:childTnLst>
                                </p:cTn>
                              </p:par>
                              <p:par>
                                <p:cTn id="43" presetID="10" presetClass="entr" presetSubtype="0" fill="hold" nodeType="withEffect">
                                  <p:stCondLst>
                                    <p:cond delay="0"/>
                                  </p:stCondLst>
                                  <p:childTnLst>
                                    <p:set>
                                      <p:cBhvr>
                                        <p:cTn id="44" dur="1" fill="hold">
                                          <p:stCondLst>
                                            <p:cond delay="0"/>
                                          </p:stCondLst>
                                        </p:cTn>
                                        <p:tgtEl>
                                          <p:spTgt spid="359"/>
                                        </p:tgtEl>
                                        <p:attrNameLst>
                                          <p:attrName>style.visibility</p:attrName>
                                        </p:attrNameLst>
                                      </p:cBhvr>
                                      <p:to>
                                        <p:strVal val="visible"/>
                                      </p:to>
                                    </p:set>
                                    <p:animEffect transition="in" filter="fade">
                                      <p:cBhvr>
                                        <p:cTn id="45" dur="1000"/>
                                        <p:tgtEl>
                                          <p:spTgt spid="359"/>
                                        </p:tgtEl>
                                      </p:cBhvr>
                                    </p:animEffect>
                                  </p:childTnLst>
                                </p:cTn>
                              </p:par>
                              <p:par>
                                <p:cTn id="46" presetID="10" presetClass="entr" presetSubtype="0" fill="hold" nodeType="withEffect">
                                  <p:stCondLst>
                                    <p:cond delay="0"/>
                                  </p:stCondLst>
                                  <p:childTnLst>
                                    <p:set>
                                      <p:cBhvr>
                                        <p:cTn id="47" dur="1" fill="hold">
                                          <p:stCondLst>
                                            <p:cond delay="0"/>
                                          </p:stCondLst>
                                        </p:cTn>
                                        <p:tgtEl>
                                          <p:spTgt spid="360"/>
                                        </p:tgtEl>
                                        <p:attrNameLst>
                                          <p:attrName>style.visibility</p:attrName>
                                        </p:attrNameLst>
                                      </p:cBhvr>
                                      <p:to>
                                        <p:strVal val="visible"/>
                                      </p:to>
                                    </p:set>
                                    <p:animEffect transition="in" filter="fade">
                                      <p:cBhvr>
                                        <p:cTn id="48" dur="1000"/>
                                        <p:tgtEl>
                                          <p:spTgt spid="360"/>
                                        </p:tgtEl>
                                      </p:cBhvr>
                                    </p:animEffect>
                                  </p:childTnLst>
                                </p:cTn>
                              </p:par>
                              <p:par>
                                <p:cTn id="49" presetID="10" presetClass="entr" presetSubtype="0" fill="hold" nodeType="withEffect">
                                  <p:stCondLst>
                                    <p:cond delay="0"/>
                                  </p:stCondLst>
                                  <p:childTnLst>
                                    <p:set>
                                      <p:cBhvr>
                                        <p:cTn id="50" dur="1" fill="hold">
                                          <p:stCondLst>
                                            <p:cond delay="0"/>
                                          </p:stCondLst>
                                        </p:cTn>
                                        <p:tgtEl>
                                          <p:spTgt spid="361"/>
                                        </p:tgtEl>
                                        <p:attrNameLst>
                                          <p:attrName>style.visibility</p:attrName>
                                        </p:attrNameLst>
                                      </p:cBhvr>
                                      <p:to>
                                        <p:strVal val="visible"/>
                                      </p:to>
                                    </p:set>
                                    <p:animEffect transition="in" filter="fade">
                                      <p:cBhvr>
                                        <p:cTn id="51" dur="1000"/>
                                        <p:tgtEl>
                                          <p:spTgt spid="361"/>
                                        </p:tgtEl>
                                      </p:cBhvr>
                                    </p:animEffect>
                                  </p:childTnLst>
                                </p:cTn>
                              </p:par>
                              <p:par>
                                <p:cTn id="52" presetID="10" presetClass="entr" presetSubtype="0" fill="hold" nodeType="withEffect">
                                  <p:stCondLst>
                                    <p:cond delay="0"/>
                                  </p:stCondLst>
                                  <p:childTnLst>
                                    <p:set>
                                      <p:cBhvr>
                                        <p:cTn id="53" dur="1" fill="hold">
                                          <p:stCondLst>
                                            <p:cond delay="0"/>
                                          </p:stCondLst>
                                        </p:cTn>
                                        <p:tgtEl>
                                          <p:spTgt spid="374"/>
                                        </p:tgtEl>
                                        <p:attrNameLst>
                                          <p:attrName>style.visibility</p:attrName>
                                        </p:attrNameLst>
                                      </p:cBhvr>
                                      <p:to>
                                        <p:strVal val="visible"/>
                                      </p:to>
                                    </p:set>
                                    <p:animEffect transition="in" filter="fade">
                                      <p:cBhvr>
                                        <p:cTn id="54" dur="1000"/>
                                        <p:tgtEl>
                                          <p:spTgt spid="374"/>
                                        </p:tgtEl>
                                      </p:cBhvr>
                                    </p:animEffect>
                                  </p:childTnLst>
                                </p:cTn>
                              </p:par>
                              <p:par>
                                <p:cTn id="55" presetID="10" presetClass="entr" presetSubtype="0" fill="hold" nodeType="withEffect">
                                  <p:stCondLst>
                                    <p:cond delay="0"/>
                                  </p:stCondLst>
                                  <p:childTnLst>
                                    <p:set>
                                      <p:cBhvr>
                                        <p:cTn id="56" dur="1" fill="hold">
                                          <p:stCondLst>
                                            <p:cond delay="0"/>
                                          </p:stCondLst>
                                        </p:cTn>
                                        <p:tgtEl>
                                          <p:spTgt spid="375"/>
                                        </p:tgtEl>
                                        <p:attrNameLst>
                                          <p:attrName>style.visibility</p:attrName>
                                        </p:attrNameLst>
                                      </p:cBhvr>
                                      <p:to>
                                        <p:strVal val="visible"/>
                                      </p:to>
                                    </p:set>
                                    <p:animEffect transition="in" filter="fade">
                                      <p:cBhvr>
                                        <p:cTn id="57" dur="1000"/>
                                        <p:tgtEl>
                                          <p:spTgt spid="375"/>
                                        </p:tgtEl>
                                      </p:cBhvr>
                                    </p:animEffect>
                                  </p:childTnLst>
                                </p:cTn>
                              </p:par>
                              <p:par>
                                <p:cTn id="58" presetID="10" presetClass="entr" presetSubtype="0" fill="hold" nodeType="withEffect">
                                  <p:stCondLst>
                                    <p:cond delay="0"/>
                                  </p:stCondLst>
                                  <p:childTnLst>
                                    <p:set>
                                      <p:cBhvr>
                                        <p:cTn id="59" dur="1" fill="hold">
                                          <p:stCondLst>
                                            <p:cond delay="0"/>
                                          </p:stCondLst>
                                        </p:cTn>
                                        <p:tgtEl>
                                          <p:spTgt spid="376"/>
                                        </p:tgtEl>
                                        <p:attrNameLst>
                                          <p:attrName>style.visibility</p:attrName>
                                        </p:attrNameLst>
                                      </p:cBhvr>
                                      <p:to>
                                        <p:strVal val="visible"/>
                                      </p:to>
                                    </p:set>
                                    <p:animEffect transition="in" filter="fade">
                                      <p:cBhvr>
                                        <p:cTn id="60" dur="1000"/>
                                        <p:tgtEl>
                                          <p:spTgt spid="376"/>
                                        </p:tgtEl>
                                      </p:cBhvr>
                                    </p:animEffect>
                                  </p:childTnLst>
                                </p:cTn>
                              </p:par>
                              <p:par>
                                <p:cTn id="61" presetID="10" presetClass="entr" presetSubtype="0" fill="hold" nodeType="withEffect">
                                  <p:stCondLst>
                                    <p:cond delay="0"/>
                                  </p:stCondLst>
                                  <p:childTnLst>
                                    <p:set>
                                      <p:cBhvr>
                                        <p:cTn id="62" dur="1" fill="hold">
                                          <p:stCondLst>
                                            <p:cond delay="0"/>
                                          </p:stCondLst>
                                        </p:cTn>
                                        <p:tgtEl>
                                          <p:spTgt spid="352"/>
                                        </p:tgtEl>
                                        <p:attrNameLst>
                                          <p:attrName>style.visibility</p:attrName>
                                        </p:attrNameLst>
                                      </p:cBhvr>
                                      <p:to>
                                        <p:strVal val="visible"/>
                                      </p:to>
                                    </p:set>
                                    <p:animEffect transition="in" filter="fade">
                                      <p:cBhvr>
                                        <p:cTn id="63" dur="1000"/>
                                        <p:tgtEl>
                                          <p:spTgt spid="35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62"/>
                                        </p:tgtEl>
                                        <p:attrNameLst>
                                          <p:attrName>style.visibility</p:attrName>
                                        </p:attrNameLst>
                                      </p:cBhvr>
                                      <p:to>
                                        <p:strVal val="visible"/>
                                      </p:to>
                                    </p:set>
                                    <p:animEffect transition="in" filter="fade">
                                      <p:cBhvr>
                                        <p:cTn id="68" dur="1000"/>
                                        <p:tgtEl>
                                          <p:spTgt spid="362"/>
                                        </p:tgtEl>
                                      </p:cBhvr>
                                    </p:animEffect>
                                  </p:childTnLst>
                                </p:cTn>
                              </p:par>
                              <p:par>
                                <p:cTn id="69" presetID="10" presetClass="entr" presetSubtype="0" fill="hold" nodeType="withEffect">
                                  <p:stCondLst>
                                    <p:cond delay="0"/>
                                  </p:stCondLst>
                                  <p:childTnLst>
                                    <p:set>
                                      <p:cBhvr>
                                        <p:cTn id="70" dur="1" fill="hold">
                                          <p:stCondLst>
                                            <p:cond delay="0"/>
                                          </p:stCondLst>
                                        </p:cTn>
                                        <p:tgtEl>
                                          <p:spTgt spid="363"/>
                                        </p:tgtEl>
                                        <p:attrNameLst>
                                          <p:attrName>style.visibility</p:attrName>
                                        </p:attrNameLst>
                                      </p:cBhvr>
                                      <p:to>
                                        <p:strVal val="visible"/>
                                      </p:to>
                                    </p:set>
                                    <p:animEffect transition="in" filter="fade">
                                      <p:cBhvr>
                                        <p:cTn id="71" dur="1000"/>
                                        <p:tgtEl>
                                          <p:spTgt spid="363"/>
                                        </p:tgtEl>
                                      </p:cBhvr>
                                    </p:animEffect>
                                  </p:childTnLst>
                                </p:cTn>
                              </p:par>
                              <p:par>
                                <p:cTn id="72" presetID="10" presetClass="entr" presetSubtype="0" fill="hold" nodeType="withEffect">
                                  <p:stCondLst>
                                    <p:cond delay="0"/>
                                  </p:stCondLst>
                                  <p:childTnLst>
                                    <p:set>
                                      <p:cBhvr>
                                        <p:cTn id="73" dur="1" fill="hold">
                                          <p:stCondLst>
                                            <p:cond delay="0"/>
                                          </p:stCondLst>
                                        </p:cTn>
                                        <p:tgtEl>
                                          <p:spTgt spid="364"/>
                                        </p:tgtEl>
                                        <p:attrNameLst>
                                          <p:attrName>style.visibility</p:attrName>
                                        </p:attrNameLst>
                                      </p:cBhvr>
                                      <p:to>
                                        <p:strVal val="visible"/>
                                      </p:to>
                                    </p:set>
                                    <p:animEffect transition="in" filter="fade">
                                      <p:cBhvr>
                                        <p:cTn id="74" dur="1000"/>
                                        <p:tgtEl>
                                          <p:spTgt spid="364"/>
                                        </p:tgtEl>
                                      </p:cBhvr>
                                    </p:animEffect>
                                  </p:childTnLst>
                                </p:cTn>
                              </p:par>
                              <p:par>
                                <p:cTn id="75" presetID="10" presetClass="entr" presetSubtype="0" fill="hold" nodeType="withEffect">
                                  <p:stCondLst>
                                    <p:cond delay="0"/>
                                  </p:stCondLst>
                                  <p:childTnLst>
                                    <p:set>
                                      <p:cBhvr>
                                        <p:cTn id="76" dur="1" fill="hold">
                                          <p:stCondLst>
                                            <p:cond delay="0"/>
                                          </p:stCondLst>
                                        </p:cTn>
                                        <p:tgtEl>
                                          <p:spTgt spid="365"/>
                                        </p:tgtEl>
                                        <p:attrNameLst>
                                          <p:attrName>style.visibility</p:attrName>
                                        </p:attrNameLst>
                                      </p:cBhvr>
                                      <p:to>
                                        <p:strVal val="visible"/>
                                      </p:to>
                                    </p:set>
                                    <p:animEffect transition="in" filter="fade">
                                      <p:cBhvr>
                                        <p:cTn id="77" dur="1000"/>
                                        <p:tgtEl>
                                          <p:spTgt spid="365"/>
                                        </p:tgtEl>
                                      </p:cBhvr>
                                    </p:animEffect>
                                  </p:childTnLst>
                                </p:cTn>
                              </p:par>
                              <p:par>
                                <p:cTn id="78" presetID="10" presetClass="entr" presetSubtype="0" fill="hold" nodeType="withEffect">
                                  <p:stCondLst>
                                    <p:cond delay="0"/>
                                  </p:stCondLst>
                                  <p:childTnLst>
                                    <p:set>
                                      <p:cBhvr>
                                        <p:cTn id="79" dur="1" fill="hold">
                                          <p:stCondLst>
                                            <p:cond delay="0"/>
                                          </p:stCondLst>
                                        </p:cTn>
                                        <p:tgtEl>
                                          <p:spTgt spid="366"/>
                                        </p:tgtEl>
                                        <p:attrNameLst>
                                          <p:attrName>style.visibility</p:attrName>
                                        </p:attrNameLst>
                                      </p:cBhvr>
                                      <p:to>
                                        <p:strVal val="visible"/>
                                      </p:to>
                                    </p:set>
                                    <p:animEffect transition="in" filter="fade">
                                      <p:cBhvr>
                                        <p:cTn id="80" dur="1000"/>
                                        <p:tgtEl>
                                          <p:spTgt spid="366"/>
                                        </p:tgtEl>
                                      </p:cBhvr>
                                    </p:animEffect>
                                  </p:childTnLst>
                                </p:cTn>
                              </p:par>
                              <p:par>
                                <p:cTn id="81" presetID="10" presetClass="entr" presetSubtype="0" fill="hold" nodeType="withEffect">
                                  <p:stCondLst>
                                    <p:cond delay="0"/>
                                  </p:stCondLst>
                                  <p:childTnLst>
                                    <p:set>
                                      <p:cBhvr>
                                        <p:cTn id="82" dur="1" fill="hold">
                                          <p:stCondLst>
                                            <p:cond delay="0"/>
                                          </p:stCondLst>
                                        </p:cTn>
                                        <p:tgtEl>
                                          <p:spTgt spid="367"/>
                                        </p:tgtEl>
                                        <p:attrNameLst>
                                          <p:attrName>style.visibility</p:attrName>
                                        </p:attrNameLst>
                                      </p:cBhvr>
                                      <p:to>
                                        <p:strVal val="visible"/>
                                      </p:to>
                                    </p:set>
                                    <p:animEffect transition="in" filter="fade">
                                      <p:cBhvr>
                                        <p:cTn id="83" dur="1000"/>
                                        <p:tgtEl>
                                          <p:spTgt spid="367"/>
                                        </p:tgtEl>
                                      </p:cBhvr>
                                    </p:animEffect>
                                  </p:childTnLst>
                                </p:cTn>
                              </p:par>
                              <p:par>
                                <p:cTn id="84" presetID="10" presetClass="entr" presetSubtype="0" fill="hold" nodeType="withEffect">
                                  <p:stCondLst>
                                    <p:cond delay="0"/>
                                  </p:stCondLst>
                                  <p:childTnLst>
                                    <p:set>
                                      <p:cBhvr>
                                        <p:cTn id="85" dur="1" fill="hold">
                                          <p:stCondLst>
                                            <p:cond delay="0"/>
                                          </p:stCondLst>
                                        </p:cTn>
                                        <p:tgtEl>
                                          <p:spTgt spid="368"/>
                                        </p:tgtEl>
                                        <p:attrNameLst>
                                          <p:attrName>style.visibility</p:attrName>
                                        </p:attrNameLst>
                                      </p:cBhvr>
                                      <p:to>
                                        <p:strVal val="visible"/>
                                      </p:to>
                                    </p:set>
                                    <p:animEffect transition="in" filter="fade">
                                      <p:cBhvr>
                                        <p:cTn id="86" dur="1000"/>
                                        <p:tgtEl>
                                          <p:spTgt spid="368"/>
                                        </p:tgtEl>
                                      </p:cBhvr>
                                    </p:animEffect>
                                  </p:childTnLst>
                                </p:cTn>
                              </p:par>
                              <p:par>
                                <p:cTn id="87" presetID="10" presetClass="entr" presetSubtype="0" fill="hold" nodeType="withEffect">
                                  <p:stCondLst>
                                    <p:cond delay="0"/>
                                  </p:stCondLst>
                                  <p:childTnLst>
                                    <p:set>
                                      <p:cBhvr>
                                        <p:cTn id="88" dur="1" fill="hold">
                                          <p:stCondLst>
                                            <p:cond delay="0"/>
                                          </p:stCondLst>
                                        </p:cTn>
                                        <p:tgtEl>
                                          <p:spTgt spid="369"/>
                                        </p:tgtEl>
                                        <p:attrNameLst>
                                          <p:attrName>style.visibility</p:attrName>
                                        </p:attrNameLst>
                                      </p:cBhvr>
                                      <p:to>
                                        <p:strVal val="visible"/>
                                      </p:to>
                                    </p:set>
                                    <p:animEffect transition="in" filter="fade">
                                      <p:cBhvr>
                                        <p:cTn id="89" dur="1000"/>
                                        <p:tgtEl>
                                          <p:spTgt spid="369"/>
                                        </p:tgtEl>
                                      </p:cBhvr>
                                    </p:animEffect>
                                  </p:childTnLst>
                                </p:cTn>
                              </p:par>
                              <p:par>
                                <p:cTn id="90" presetID="10" presetClass="entr" presetSubtype="0" fill="hold" nodeType="withEffect">
                                  <p:stCondLst>
                                    <p:cond delay="0"/>
                                  </p:stCondLst>
                                  <p:childTnLst>
                                    <p:set>
                                      <p:cBhvr>
                                        <p:cTn id="91" dur="1" fill="hold">
                                          <p:stCondLst>
                                            <p:cond delay="0"/>
                                          </p:stCondLst>
                                        </p:cTn>
                                        <p:tgtEl>
                                          <p:spTgt spid="370"/>
                                        </p:tgtEl>
                                        <p:attrNameLst>
                                          <p:attrName>style.visibility</p:attrName>
                                        </p:attrNameLst>
                                      </p:cBhvr>
                                      <p:to>
                                        <p:strVal val="visible"/>
                                      </p:to>
                                    </p:set>
                                    <p:animEffect transition="in" filter="fade">
                                      <p:cBhvr>
                                        <p:cTn id="92" dur="1000"/>
                                        <p:tgtEl>
                                          <p:spTgt spid="370"/>
                                        </p:tgtEl>
                                      </p:cBhvr>
                                    </p:animEffect>
                                  </p:childTnLst>
                                </p:cTn>
                              </p:par>
                              <p:par>
                                <p:cTn id="93" presetID="10" presetClass="entr" presetSubtype="0" fill="hold" nodeType="withEffect">
                                  <p:stCondLst>
                                    <p:cond delay="0"/>
                                  </p:stCondLst>
                                  <p:childTnLst>
                                    <p:set>
                                      <p:cBhvr>
                                        <p:cTn id="94" dur="1" fill="hold">
                                          <p:stCondLst>
                                            <p:cond delay="0"/>
                                          </p:stCondLst>
                                        </p:cTn>
                                        <p:tgtEl>
                                          <p:spTgt spid="371"/>
                                        </p:tgtEl>
                                        <p:attrNameLst>
                                          <p:attrName>style.visibility</p:attrName>
                                        </p:attrNameLst>
                                      </p:cBhvr>
                                      <p:to>
                                        <p:strVal val="visible"/>
                                      </p:to>
                                    </p:set>
                                    <p:animEffect transition="in" filter="fade">
                                      <p:cBhvr>
                                        <p:cTn id="95" dur="1000"/>
                                        <p:tgtEl>
                                          <p:spTgt spid="371"/>
                                        </p:tgtEl>
                                      </p:cBhvr>
                                    </p:animEffect>
                                  </p:childTnLst>
                                </p:cTn>
                              </p:par>
                              <p:par>
                                <p:cTn id="96" presetID="10" presetClass="entr" presetSubtype="0" fill="hold" nodeType="withEffect">
                                  <p:stCondLst>
                                    <p:cond delay="0"/>
                                  </p:stCondLst>
                                  <p:childTnLst>
                                    <p:set>
                                      <p:cBhvr>
                                        <p:cTn id="97" dur="1" fill="hold">
                                          <p:stCondLst>
                                            <p:cond delay="0"/>
                                          </p:stCondLst>
                                        </p:cTn>
                                        <p:tgtEl>
                                          <p:spTgt spid="372"/>
                                        </p:tgtEl>
                                        <p:attrNameLst>
                                          <p:attrName>style.visibility</p:attrName>
                                        </p:attrNameLst>
                                      </p:cBhvr>
                                      <p:to>
                                        <p:strVal val="visible"/>
                                      </p:to>
                                    </p:set>
                                    <p:animEffect transition="in" filter="fade">
                                      <p:cBhvr>
                                        <p:cTn id="98" dur="1000"/>
                                        <p:tgtEl>
                                          <p:spTgt spid="372"/>
                                        </p:tgtEl>
                                      </p:cBhvr>
                                    </p:animEffect>
                                  </p:childTnLst>
                                </p:cTn>
                              </p:par>
                              <p:par>
                                <p:cTn id="99" presetID="10" presetClass="entr" presetSubtype="0" fill="hold" nodeType="withEffect">
                                  <p:stCondLst>
                                    <p:cond delay="0"/>
                                  </p:stCondLst>
                                  <p:childTnLst>
                                    <p:set>
                                      <p:cBhvr>
                                        <p:cTn id="100" dur="1" fill="hold">
                                          <p:stCondLst>
                                            <p:cond delay="0"/>
                                          </p:stCondLst>
                                        </p:cTn>
                                        <p:tgtEl>
                                          <p:spTgt spid="374"/>
                                        </p:tgtEl>
                                        <p:attrNameLst>
                                          <p:attrName>style.visibility</p:attrName>
                                        </p:attrNameLst>
                                      </p:cBhvr>
                                      <p:to>
                                        <p:strVal val="visible"/>
                                      </p:to>
                                    </p:set>
                                    <p:animEffect transition="in" filter="fade">
                                      <p:cBhvr>
                                        <p:cTn id="101" dur="1000"/>
                                        <p:tgtEl>
                                          <p:spTgt spid="374"/>
                                        </p:tgtEl>
                                      </p:cBhvr>
                                    </p:animEffect>
                                  </p:childTnLst>
                                </p:cTn>
                              </p:par>
                              <p:par>
                                <p:cTn id="102" presetID="10" presetClass="entr" presetSubtype="0" fill="hold" nodeType="withEffect">
                                  <p:stCondLst>
                                    <p:cond delay="0"/>
                                  </p:stCondLst>
                                  <p:childTnLst>
                                    <p:set>
                                      <p:cBhvr>
                                        <p:cTn id="103" dur="1" fill="hold">
                                          <p:stCondLst>
                                            <p:cond delay="0"/>
                                          </p:stCondLst>
                                        </p:cTn>
                                        <p:tgtEl>
                                          <p:spTgt spid="375"/>
                                        </p:tgtEl>
                                        <p:attrNameLst>
                                          <p:attrName>style.visibility</p:attrName>
                                        </p:attrNameLst>
                                      </p:cBhvr>
                                      <p:to>
                                        <p:strVal val="visible"/>
                                      </p:to>
                                    </p:set>
                                    <p:animEffect transition="in" filter="fade">
                                      <p:cBhvr>
                                        <p:cTn id="104" dur="1000"/>
                                        <p:tgtEl>
                                          <p:spTgt spid="375"/>
                                        </p:tgtEl>
                                      </p:cBhvr>
                                    </p:animEffect>
                                  </p:childTnLst>
                                </p:cTn>
                              </p:par>
                              <p:par>
                                <p:cTn id="105" presetID="10" presetClass="entr" presetSubtype="0" fill="hold" nodeType="withEffect">
                                  <p:stCondLst>
                                    <p:cond delay="0"/>
                                  </p:stCondLst>
                                  <p:childTnLst>
                                    <p:set>
                                      <p:cBhvr>
                                        <p:cTn id="106" dur="1" fill="hold">
                                          <p:stCondLst>
                                            <p:cond delay="0"/>
                                          </p:stCondLst>
                                        </p:cTn>
                                        <p:tgtEl>
                                          <p:spTgt spid="376"/>
                                        </p:tgtEl>
                                        <p:attrNameLst>
                                          <p:attrName>style.visibility</p:attrName>
                                        </p:attrNameLst>
                                      </p:cBhvr>
                                      <p:to>
                                        <p:strVal val="visible"/>
                                      </p:to>
                                    </p:set>
                                    <p:animEffect transition="in" filter="fade">
                                      <p:cBhvr>
                                        <p:cTn id="107" dur="1000"/>
                                        <p:tgtEl>
                                          <p:spTgt spid="376"/>
                                        </p:tgtEl>
                                      </p:cBhvr>
                                    </p:animEffect>
                                  </p:childTnLst>
                                </p:cTn>
                              </p:par>
                              <p:par>
                                <p:cTn id="108" presetID="10" presetClass="entr" presetSubtype="0" fill="hold" nodeType="withEffect">
                                  <p:stCondLst>
                                    <p:cond delay="0"/>
                                  </p:stCondLst>
                                  <p:childTnLst>
                                    <p:set>
                                      <p:cBhvr>
                                        <p:cTn id="109" dur="1" fill="hold">
                                          <p:stCondLst>
                                            <p:cond delay="0"/>
                                          </p:stCondLst>
                                        </p:cTn>
                                        <p:tgtEl>
                                          <p:spTgt spid="373"/>
                                        </p:tgtEl>
                                        <p:attrNameLst>
                                          <p:attrName>style.visibility</p:attrName>
                                        </p:attrNameLst>
                                      </p:cBhvr>
                                      <p:to>
                                        <p:strVal val="visible"/>
                                      </p:to>
                                    </p:set>
                                    <p:animEffect transition="in" filter="fade">
                                      <p:cBhvr>
                                        <p:cTn id="110" dur="10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7"/>
          <p:cNvSpPr txBox="1"/>
          <p:nvPr/>
        </p:nvSpPr>
        <p:spPr>
          <a:xfrm>
            <a:off x="166875" y="268925"/>
            <a:ext cx="6352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Topic Modeling: </a:t>
            </a:r>
            <a:r>
              <a:rPr lang="en-GB" sz="2000" b="1">
                <a:latin typeface="Montserrat"/>
                <a:ea typeface="Montserrat"/>
                <a:cs typeface="Montserrat"/>
                <a:sym typeface="Montserrat"/>
              </a:rPr>
              <a:t>Labeling topics </a:t>
            </a:r>
            <a:endParaRPr sz="2000" b="1">
              <a:latin typeface="Montserrat"/>
              <a:ea typeface="Montserrat"/>
              <a:cs typeface="Montserrat"/>
              <a:sym typeface="Montserrat"/>
            </a:endParaRPr>
          </a:p>
        </p:txBody>
      </p:sp>
      <p:cxnSp>
        <p:nvCxnSpPr>
          <p:cNvPr id="382" name="Google Shape;382;p47"/>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pic>
        <p:nvPicPr>
          <p:cNvPr id="383" name="Google Shape;383;p47"/>
          <p:cNvPicPr preferRelativeResize="0"/>
          <p:nvPr/>
        </p:nvPicPr>
        <p:blipFill>
          <a:blip r:embed="rId3">
            <a:alphaModFix/>
          </a:blip>
          <a:stretch>
            <a:fillRect/>
          </a:stretch>
        </p:blipFill>
        <p:spPr>
          <a:xfrm>
            <a:off x="1052626" y="882675"/>
            <a:ext cx="7038750" cy="4260825"/>
          </a:xfrm>
          <a:prstGeom prst="rect">
            <a:avLst/>
          </a:prstGeom>
          <a:noFill/>
          <a:ln>
            <a:noFill/>
          </a:ln>
        </p:spPr>
      </p:pic>
      <p:sp>
        <p:nvSpPr>
          <p:cNvPr id="384" name="Google Shape;384;p47"/>
          <p:cNvSpPr txBox="1"/>
          <p:nvPr/>
        </p:nvSpPr>
        <p:spPr>
          <a:xfrm>
            <a:off x="737350" y="2028800"/>
            <a:ext cx="75243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900">
                <a:solidFill>
                  <a:srgbClr val="FFFFFF"/>
                </a:solidFill>
                <a:highlight>
                  <a:srgbClr val="1155CC"/>
                </a:highlight>
                <a:latin typeface="Montserrat"/>
                <a:ea typeface="Montserrat"/>
                <a:cs typeface="Montserrat"/>
                <a:sym typeface="Montserrat"/>
              </a:rPr>
              <a:t>Foreign Policy/immigration</a:t>
            </a:r>
            <a:endParaRPr sz="3900">
              <a:solidFill>
                <a:srgbClr val="FFFFFF"/>
              </a:solidFill>
              <a:highlight>
                <a:srgbClr val="1155CC"/>
              </a:highlight>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fade">
                                      <p:cBhvr>
                                        <p:cTn id="7" dur="1000"/>
                                        <p:tgtEl>
                                          <p:spTgt spid="3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4"/>
                                        </p:tgtEl>
                                        <p:attrNameLst>
                                          <p:attrName>style.visibility</p:attrName>
                                        </p:attrNameLst>
                                      </p:cBhvr>
                                      <p:to>
                                        <p:strVal val="visible"/>
                                      </p:to>
                                    </p:set>
                                    <p:animEffect transition="in" filter="fade">
                                      <p:cBhvr>
                                        <p:cTn id="12" dur="1000"/>
                                        <p:tgtEl>
                                          <p:spTgt spid="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8"/>
          <p:cNvSpPr txBox="1"/>
          <p:nvPr/>
        </p:nvSpPr>
        <p:spPr>
          <a:xfrm>
            <a:off x="166875" y="268925"/>
            <a:ext cx="6352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Topic Modeling: </a:t>
            </a:r>
            <a:r>
              <a:rPr lang="en-GB" sz="2000" b="1">
                <a:latin typeface="Montserrat"/>
                <a:ea typeface="Montserrat"/>
                <a:cs typeface="Montserrat"/>
                <a:sym typeface="Montserrat"/>
              </a:rPr>
              <a:t>Tweet Labels </a:t>
            </a:r>
            <a:endParaRPr sz="2000" b="1">
              <a:latin typeface="Montserrat"/>
              <a:ea typeface="Montserrat"/>
              <a:cs typeface="Montserrat"/>
              <a:sym typeface="Montserrat"/>
            </a:endParaRPr>
          </a:p>
        </p:txBody>
      </p:sp>
      <p:cxnSp>
        <p:nvCxnSpPr>
          <p:cNvPr id="390" name="Google Shape;390;p48"/>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sp>
        <p:nvSpPr>
          <p:cNvPr id="391" name="Google Shape;391;p48"/>
          <p:cNvSpPr txBox="1"/>
          <p:nvPr/>
        </p:nvSpPr>
        <p:spPr>
          <a:xfrm>
            <a:off x="364575" y="1064175"/>
            <a:ext cx="8454300" cy="4103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GB" sz="1700">
                <a:solidFill>
                  <a:schemeClr val="dk1"/>
                </a:solidFill>
                <a:latin typeface="Montserrat"/>
                <a:ea typeface="Montserrat"/>
                <a:cs typeface="Montserrat"/>
                <a:sym typeface="Montserrat"/>
              </a:rPr>
              <a:t>1. Constituent Outreach</a:t>
            </a:r>
            <a:endParaRPr sz="17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700">
                <a:solidFill>
                  <a:schemeClr val="dk1"/>
                </a:solidFill>
                <a:latin typeface="Montserrat"/>
                <a:ea typeface="Montserrat"/>
                <a:cs typeface="Montserrat"/>
                <a:sym typeface="Montserrat"/>
              </a:rPr>
              <a:t>2. Events/Self-promotion</a:t>
            </a:r>
            <a:endParaRPr sz="17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700">
                <a:solidFill>
                  <a:schemeClr val="dk1"/>
                </a:solidFill>
                <a:latin typeface="Montserrat"/>
                <a:ea typeface="Montserrat"/>
                <a:cs typeface="Montserrat"/>
                <a:sym typeface="Montserrat"/>
              </a:rPr>
              <a:t>3. Honoring Public Servants</a:t>
            </a:r>
            <a:endParaRPr sz="17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700">
                <a:solidFill>
                  <a:schemeClr val="dk1"/>
                </a:solidFill>
                <a:latin typeface="Montserrat"/>
                <a:ea typeface="Montserrat"/>
                <a:cs typeface="Montserrat"/>
                <a:sym typeface="Montserrat"/>
              </a:rPr>
              <a:t>4. Foreign Policy/Immigration</a:t>
            </a:r>
            <a:endParaRPr sz="17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700">
                <a:solidFill>
                  <a:schemeClr val="dk1"/>
                </a:solidFill>
                <a:latin typeface="Montserrat"/>
                <a:ea typeface="Montserrat"/>
                <a:cs typeface="Montserrat"/>
                <a:sym typeface="Montserrat"/>
              </a:rPr>
              <a:t>5. Events/Self-promotion</a:t>
            </a:r>
            <a:endParaRPr sz="17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700">
                <a:solidFill>
                  <a:schemeClr val="dk1"/>
                </a:solidFill>
                <a:latin typeface="Montserrat"/>
                <a:ea typeface="Montserrat"/>
                <a:cs typeface="Montserrat"/>
                <a:sym typeface="Montserrat"/>
              </a:rPr>
              <a:t>6. Partisan Attacks</a:t>
            </a:r>
            <a:endParaRPr sz="17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700">
                <a:solidFill>
                  <a:schemeClr val="dk1"/>
                </a:solidFill>
                <a:latin typeface="Montserrat"/>
                <a:ea typeface="Montserrat"/>
                <a:cs typeface="Montserrat"/>
                <a:sym typeface="Montserrat"/>
              </a:rPr>
              <a:t>7. Healthcare &amp; Public Health</a:t>
            </a:r>
            <a:endParaRPr sz="17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700">
                <a:solidFill>
                  <a:schemeClr val="dk1"/>
                </a:solidFill>
                <a:latin typeface="Montserrat"/>
                <a:ea typeface="Montserrat"/>
                <a:cs typeface="Montserrat"/>
                <a:sym typeface="Montserrat"/>
              </a:rPr>
              <a:t>8. Gun Control &amp; Civil Rights </a:t>
            </a:r>
            <a:endParaRPr sz="17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700">
                <a:solidFill>
                  <a:schemeClr val="dk1"/>
                </a:solidFill>
                <a:latin typeface="Montserrat"/>
                <a:ea typeface="Montserrat"/>
                <a:cs typeface="Montserrat"/>
                <a:sym typeface="Montserrat"/>
              </a:rPr>
              <a:t>9. Infrastructure &amp; Sustainability</a:t>
            </a:r>
            <a:endParaRPr sz="17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700">
                <a:solidFill>
                  <a:schemeClr val="dk1"/>
                </a:solidFill>
                <a:latin typeface="Montserrat"/>
                <a:ea typeface="Montserrat"/>
                <a:cs typeface="Montserrat"/>
                <a:sym typeface="Montserrat"/>
              </a:rPr>
              <a:t>10. Judiciary &amp; Civil Rights</a:t>
            </a:r>
            <a:endParaRPr sz="17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700">
                <a:solidFill>
                  <a:schemeClr val="dk1"/>
                </a:solidFill>
                <a:latin typeface="Montserrat"/>
                <a:ea typeface="Montserrat"/>
                <a:cs typeface="Montserrat"/>
                <a:sym typeface="Montserrat"/>
              </a:rPr>
              <a:t>11. Covid Relief &amp; Government Assistance</a:t>
            </a:r>
            <a:endParaRPr sz="17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700">
                <a:solidFill>
                  <a:schemeClr val="dk1"/>
                </a:solidFill>
                <a:latin typeface="Montserrat"/>
                <a:ea typeface="Montserrat"/>
                <a:cs typeface="Montserrat"/>
                <a:sym typeface="Montserrat"/>
              </a:rPr>
              <a:t>12. Fiscal Policy &amp; Inflation</a:t>
            </a: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endParaRPr sz="2000">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9"/>
          <p:cNvSpPr txBox="1"/>
          <p:nvPr/>
        </p:nvSpPr>
        <p:spPr>
          <a:xfrm>
            <a:off x="166875" y="268925"/>
            <a:ext cx="6352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Topic Modeling: </a:t>
            </a:r>
            <a:r>
              <a:rPr lang="en-GB" sz="2000" b="1">
                <a:latin typeface="Montserrat"/>
                <a:ea typeface="Montserrat"/>
                <a:cs typeface="Montserrat"/>
                <a:sym typeface="Montserrat"/>
              </a:rPr>
              <a:t>Statement Labels </a:t>
            </a:r>
            <a:endParaRPr sz="2000" b="1">
              <a:latin typeface="Montserrat"/>
              <a:ea typeface="Montserrat"/>
              <a:cs typeface="Montserrat"/>
              <a:sym typeface="Montserrat"/>
            </a:endParaRPr>
          </a:p>
        </p:txBody>
      </p:sp>
      <p:cxnSp>
        <p:nvCxnSpPr>
          <p:cNvPr id="397" name="Google Shape;397;p49"/>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sp>
        <p:nvSpPr>
          <p:cNvPr id="398" name="Google Shape;398;p49"/>
          <p:cNvSpPr txBox="1"/>
          <p:nvPr/>
        </p:nvSpPr>
        <p:spPr>
          <a:xfrm>
            <a:off x="344700" y="892475"/>
            <a:ext cx="4227300" cy="439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1. Junk</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2. Debt &amp; Spending</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3. Social Safety Net</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4. Inflation &amp; Taxes</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5. COVID Policies &amp; Impacts</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6. Junk</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7. Junk</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8. Judiciary</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9. Equality &amp; Civil Rights</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10. Immigration &amp; Border Policy</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11. Junk</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12. Healthcare &amp; Public Health</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13. Constituent Shout-outs</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14. Junk</a:t>
            </a:r>
            <a:endParaRPr sz="1600">
              <a:solidFill>
                <a:schemeClr val="dk1"/>
              </a:solidFill>
              <a:latin typeface="Montserrat"/>
              <a:ea typeface="Montserrat"/>
              <a:cs typeface="Montserrat"/>
              <a:sym typeface="Montserrat"/>
            </a:endParaRPr>
          </a:p>
          <a:p>
            <a:pPr marL="0" lvl="0" indent="0" algn="l" rtl="0">
              <a:spcBef>
                <a:spcPts val="0"/>
              </a:spcBef>
              <a:spcAft>
                <a:spcPts val="0"/>
              </a:spcAft>
              <a:buNone/>
            </a:pPr>
            <a:endParaRPr sz="1600">
              <a:solidFill>
                <a:schemeClr val="dk1"/>
              </a:solidFill>
              <a:latin typeface="Montserrat"/>
              <a:ea typeface="Montserrat"/>
              <a:cs typeface="Montserrat"/>
              <a:sym typeface="Montserrat"/>
            </a:endParaRPr>
          </a:p>
        </p:txBody>
      </p:sp>
      <p:sp>
        <p:nvSpPr>
          <p:cNvPr id="399" name="Google Shape;399;p49"/>
          <p:cNvSpPr txBox="1"/>
          <p:nvPr/>
        </p:nvSpPr>
        <p:spPr>
          <a:xfrm>
            <a:off x="3784225" y="761525"/>
            <a:ext cx="5359800" cy="4359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15. Junk</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16. Conservation &amp; Environmentalism</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17. Oil, Gas, and Energy Policy</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18. Gun Control &amp; African American Rights</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19. Hearings &amp; Investigations</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20. War in Ukraine &amp; Russia Policy</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21. Junk</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22. Industry Regulations </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23. Bipartisan Legislation </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24. Voting Rights &amp; Election Policy</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25. Foreign Policy &amp; Protecting Democracy Abroad</a:t>
            </a:r>
            <a:endParaRPr sz="1600">
              <a:solidFill>
                <a:schemeClr val="dk1"/>
              </a:solidFill>
              <a:latin typeface="Montserrat"/>
              <a:ea typeface="Montserrat"/>
              <a:cs typeface="Montserrat"/>
              <a:sym typeface="Montserrat"/>
            </a:endParaRPr>
          </a:p>
          <a:p>
            <a:pPr marL="0" lvl="0" indent="0" algn="l" rtl="0">
              <a:spcBef>
                <a:spcPts val="0"/>
              </a:spcBef>
              <a:spcAft>
                <a:spcPts val="0"/>
              </a:spcAft>
              <a:buNone/>
            </a:pP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600">
              <a:solidFill>
                <a:schemeClr val="dk1"/>
              </a:solidFill>
              <a:latin typeface="Montserrat"/>
              <a:ea typeface="Montserrat"/>
              <a:cs typeface="Montserrat"/>
              <a:sym typeface="Montserrat"/>
            </a:endParaRPr>
          </a:p>
          <a:p>
            <a:pPr marL="0" lvl="0" indent="0" algn="l" rtl="0">
              <a:spcBef>
                <a:spcPts val="0"/>
              </a:spcBef>
              <a:spcAft>
                <a:spcPts val="0"/>
              </a:spcAft>
              <a:buNone/>
            </a:pPr>
            <a:endParaRPr sz="1600">
              <a:solidFill>
                <a:schemeClr val="dk1"/>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0"/>
          <p:cNvSpPr txBox="1"/>
          <p:nvPr/>
        </p:nvSpPr>
        <p:spPr>
          <a:xfrm>
            <a:off x="166875" y="268925"/>
            <a:ext cx="7426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Topic Modeling: </a:t>
            </a:r>
            <a:r>
              <a:rPr lang="en-GB" sz="2000" b="1">
                <a:latin typeface="Montserrat"/>
                <a:ea typeface="Montserrat"/>
                <a:cs typeface="Montserrat"/>
                <a:sym typeface="Montserrat"/>
              </a:rPr>
              <a:t>Probability Thresholds </a:t>
            </a:r>
            <a:endParaRPr sz="2000" b="1">
              <a:latin typeface="Montserrat"/>
              <a:ea typeface="Montserrat"/>
              <a:cs typeface="Montserrat"/>
              <a:sym typeface="Montserrat"/>
            </a:endParaRPr>
          </a:p>
        </p:txBody>
      </p:sp>
      <p:cxnSp>
        <p:nvCxnSpPr>
          <p:cNvPr id="405" name="Google Shape;405;p50"/>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pic>
        <p:nvPicPr>
          <p:cNvPr id="406" name="Google Shape;406;p50"/>
          <p:cNvPicPr preferRelativeResize="0"/>
          <p:nvPr/>
        </p:nvPicPr>
        <p:blipFill rotWithShape="1">
          <a:blip r:embed="rId3">
            <a:alphaModFix/>
          </a:blip>
          <a:srcRect l="11431" t="6450" r="23098" b="6021"/>
          <a:stretch/>
        </p:blipFill>
        <p:spPr>
          <a:xfrm>
            <a:off x="0" y="1658925"/>
            <a:ext cx="4399275" cy="3484575"/>
          </a:xfrm>
          <a:prstGeom prst="rect">
            <a:avLst/>
          </a:prstGeom>
          <a:noFill/>
          <a:ln>
            <a:noFill/>
          </a:ln>
        </p:spPr>
      </p:pic>
      <p:pic>
        <p:nvPicPr>
          <p:cNvPr id="407" name="Google Shape;407;p50"/>
          <p:cNvPicPr preferRelativeResize="0"/>
          <p:nvPr/>
        </p:nvPicPr>
        <p:blipFill>
          <a:blip r:embed="rId4">
            <a:alphaModFix/>
          </a:blip>
          <a:stretch>
            <a:fillRect/>
          </a:stretch>
        </p:blipFill>
        <p:spPr>
          <a:xfrm>
            <a:off x="4519425" y="2049925"/>
            <a:ext cx="4624573" cy="30935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6"/>
                                        </p:tgtEl>
                                        <p:attrNameLst>
                                          <p:attrName>style.visibility</p:attrName>
                                        </p:attrNameLst>
                                      </p:cBhvr>
                                      <p:to>
                                        <p:strVal val="visible"/>
                                      </p:to>
                                    </p:set>
                                    <p:animEffect transition="in" filter="fade">
                                      <p:cBhvr>
                                        <p:cTn id="7" dur="1000"/>
                                        <p:tgtEl>
                                          <p:spTgt spid="4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7"/>
                                        </p:tgtEl>
                                        <p:attrNameLst>
                                          <p:attrName>style.visibility</p:attrName>
                                        </p:attrNameLst>
                                      </p:cBhvr>
                                      <p:to>
                                        <p:strVal val="visible"/>
                                      </p:to>
                                    </p:set>
                                    <p:animEffect transition="in" filter="fade">
                                      <p:cBhvr>
                                        <p:cTn id="12" dur="10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1"/>
          <p:cNvSpPr txBox="1"/>
          <p:nvPr/>
        </p:nvSpPr>
        <p:spPr>
          <a:xfrm>
            <a:off x="166875" y="268925"/>
            <a:ext cx="7426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Topic Modeling: </a:t>
            </a:r>
            <a:r>
              <a:rPr lang="en-GB" sz="2000" b="1">
                <a:latin typeface="Montserrat"/>
                <a:ea typeface="Montserrat"/>
                <a:cs typeface="Montserrat"/>
                <a:sym typeface="Montserrat"/>
              </a:rPr>
              <a:t>Probability Thresholds </a:t>
            </a:r>
            <a:endParaRPr sz="2000" b="1">
              <a:latin typeface="Montserrat"/>
              <a:ea typeface="Montserrat"/>
              <a:cs typeface="Montserrat"/>
              <a:sym typeface="Montserrat"/>
            </a:endParaRPr>
          </a:p>
        </p:txBody>
      </p:sp>
      <p:cxnSp>
        <p:nvCxnSpPr>
          <p:cNvPr id="413" name="Google Shape;413;p51"/>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pic>
        <p:nvPicPr>
          <p:cNvPr id="414" name="Google Shape;414;p51"/>
          <p:cNvPicPr preferRelativeResize="0"/>
          <p:nvPr/>
        </p:nvPicPr>
        <p:blipFill rotWithShape="1">
          <a:blip r:embed="rId3">
            <a:alphaModFix/>
          </a:blip>
          <a:srcRect l="5534" t="4660" r="67108" b="8056"/>
          <a:stretch/>
        </p:blipFill>
        <p:spPr>
          <a:xfrm>
            <a:off x="0" y="1593525"/>
            <a:ext cx="4521175" cy="3549974"/>
          </a:xfrm>
          <a:prstGeom prst="rect">
            <a:avLst/>
          </a:prstGeom>
          <a:noFill/>
          <a:ln>
            <a:noFill/>
          </a:ln>
        </p:spPr>
      </p:pic>
      <p:pic>
        <p:nvPicPr>
          <p:cNvPr id="415" name="Google Shape;415;p51"/>
          <p:cNvPicPr preferRelativeResize="0"/>
          <p:nvPr/>
        </p:nvPicPr>
        <p:blipFill>
          <a:blip r:embed="rId4">
            <a:alphaModFix/>
          </a:blip>
          <a:stretch>
            <a:fillRect/>
          </a:stretch>
        </p:blipFill>
        <p:spPr>
          <a:xfrm>
            <a:off x="4521175" y="2053332"/>
            <a:ext cx="4622828" cy="3090168"/>
          </a:xfrm>
          <a:prstGeom prst="rect">
            <a:avLst/>
          </a:prstGeom>
          <a:noFill/>
          <a:ln>
            <a:noFill/>
          </a:ln>
        </p:spPr>
      </p:pic>
      <p:sp>
        <p:nvSpPr>
          <p:cNvPr id="416" name="Google Shape;416;p51"/>
          <p:cNvSpPr txBox="1"/>
          <p:nvPr/>
        </p:nvSpPr>
        <p:spPr>
          <a:xfrm>
            <a:off x="0" y="2282325"/>
            <a:ext cx="942600" cy="400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4"/>
                                        </p:tgtEl>
                                        <p:attrNameLst>
                                          <p:attrName>style.visibility</p:attrName>
                                        </p:attrNameLst>
                                      </p:cBhvr>
                                      <p:to>
                                        <p:strVal val="visible"/>
                                      </p:to>
                                    </p:set>
                                    <p:animEffect transition="in" filter="fade">
                                      <p:cBhvr>
                                        <p:cTn id="7" dur="1000"/>
                                        <p:tgtEl>
                                          <p:spTgt spid="4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6"/>
                                        </p:tgtEl>
                                        <p:attrNameLst>
                                          <p:attrName>style.visibility</p:attrName>
                                        </p:attrNameLst>
                                      </p:cBhvr>
                                      <p:to>
                                        <p:strVal val="visible"/>
                                      </p:to>
                                    </p:set>
                                    <p:animEffect transition="in" filter="fade">
                                      <p:cBhvr>
                                        <p:cTn id="12" dur="1000"/>
                                        <p:tgtEl>
                                          <p:spTgt spid="4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5"/>
                                        </p:tgtEl>
                                        <p:attrNameLst>
                                          <p:attrName>style.visibility</p:attrName>
                                        </p:attrNameLst>
                                      </p:cBhvr>
                                      <p:to>
                                        <p:strVal val="visible"/>
                                      </p:to>
                                    </p:set>
                                    <p:animEffect transition="in" filter="fade">
                                      <p:cBhvr>
                                        <p:cTn id="17" dur="1000"/>
                                        <p:tgtEl>
                                          <p:spTgt spid="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2"/>
          <p:cNvSpPr txBox="1"/>
          <p:nvPr/>
        </p:nvSpPr>
        <p:spPr>
          <a:xfrm>
            <a:off x="166875" y="268925"/>
            <a:ext cx="7426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Front End: </a:t>
            </a:r>
            <a:r>
              <a:rPr lang="en-GB" sz="2000" b="1">
                <a:latin typeface="Montserrat"/>
                <a:ea typeface="Montserrat"/>
                <a:cs typeface="Montserrat"/>
                <a:sym typeface="Montserrat"/>
              </a:rPr>
              <a:t>Designing the Website</a:t>
            </a:r>
            <a:endParaRPr sz="2000" b="1">
              <a:latin typeface="Montserrat"/>
              <a:ea typeface="Montserrat"/>
              <a:cs typeface="Montserrat"/>
              <a:sym typeface="Montserrat"/>
            </a:endParaRPr>
          </a:p>
        </p:txBody>
      </p:sp>
      <p:cxnSp>
        <p:nvCxnSpPr>
          <p:cNvPr id="422" name="Google Shape;422;p52"/>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pic>
        <p:nvPicPr>
          <p:cNvPr id="423" name="Google Shape;423;p52"/>
          <p:cNvPicPr preferRelativeResize="0"/>
          <p:nvPr/>
        </p:nvPicPr>
        <p:blipFill>
          <a:blip r:embed="rId3">
            <a:alphaModFix/>
          </a:blip>
          <a:stretch>
            <a:fillRect/>
          </a:stretch>
        </p:blipFill>
        <p:spPr>
          <a:xfrm>
            <a:off x="823150" y="913925"/>
            <a:ext cx="7497688" cy="40771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3"/>
          <p:cNvSpPr txBox="1"/>
          <p:nvPr/>
        </p:nvSpPr>
        <p:spPr>
          <a:xfrm>
            <a:off x="166875" y="268925"/>
            <a:ext cx="7426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b="1">
                <a:latin typeface="Montserrat"/>
                <a:ea typeface="Montserrat"/>
                <a:cs typeface="Montserrat"/>
                <a:sym typeface="Montserrat"/>
              </a:rPr>
              <a:t>Demo</a:t>
            </a:r>
            <a:endParaRPr sz="2000" b="1">
              <a:latin typeface="Montserrat"/>
              <a:ea typeface="Montserrat"/>
              <a:cs typeface="Montserrat"/>
              <a:sym typeface="Montserrat"/>
            </a:endParaRPr>
          </a:p>
        </p:txBody>
      </p:sp>
      <p:cxnSp>
        <p:nvCxnSpPr>
          <p:cNvPr id="429" name="Google Shape;429;p53"/>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sp>
        <p:nvSpPr>
          <p:cNvPr id="430" name="Google Shape;430;p53"/>
          <p:cNvSpPr txBox="1"/>
          <p:nvPr/>
        </p:nvSpPr>
        <p:spPr>
          <a:xfrm>
            <a:off x="323250" y="1009425"/>
            <a:ext cx="84270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a:latin typeface="Montserrat"/>
              <a:ea typeface="Montserrat"/>
              <a:cs typeface="Montserrat"/>
              <a:sym typeface="Montserrat"/>
            </a:endParaRPr>
          </a:p>
        </p:txBody>
      </p:sp>
      <p:sp>
        <p:nvSpPr>
          <p:cNvPr id="431" name="Google Shape;431;p53"/>
          <p:cNvSpPr txBox="1"/>
          <p:nvPr/>
        </p:nvSpPr>
        <p:spPr>
          <a:xfrm>
            <a:off x="712350" y="2256150"/>
            <a:ext cx="76488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900" b="1">
                <a:solidFill>
                  <a:srgbClr val="3C78D8"/>
                </a:solidFill>
                <a:latin typeface="Montserrat"/>
                <a:ea typeface="Montserrat"/>
                <a:cs typeface="Montserrat"/>
                <a:sym typeface="Montserrat"/>
              </a:rPr>
              <a:t>followthemoneycomps.com</a:t>
            </a:r>
            <a:endParaRPr sz="2900" b="1">
              <a:solidFill>
                <a:srgbClr val="3C78D8"/>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7" descr="Canvas Money Bag | Prop Movie Money"/>
          <p:cNvPicPr preferRelativeResize="0"/>
          <p:nvPr/>
        </p:nvPicPr>
        <p:blipFill rotWithShape="1">
          <a:blip r:embed="rId3">
            <a:alphaModFix/>
          </a:blip>
          <a:srcRect/>
          <a:stretch/>
        </p:blipFill>
        <p:spPr>
          <a:xfrm>
            <a:off x="390553" y="2954202"/>
            <a:ext cx="1959662" cy="1959662"/>
          </a:xfrm>
          <a:prstGeom prst="rect">
            <a:avLst/>
          </a:prstGeom>
          <a:noFill/>
          <a:ln>
            <a:noFill/>
          </a:ln>
        </p:spPr>
      </p:pic>
      <p:pic>
        <p:nvPicPr>
          <p:cNvPr id="118" name="Google Shape;118;p27"/>
          <p:cNvPicPr preferRelativeResize="0"/>
          <p:nvPr/>
        </p:nvPicPr>
        <p:blipFill rotWithShape="1">
          <a:blip r:embed="rId4">
            <a:alphaModFix/>
          </a:blip>
          <a:srcRect/>
          <a:stretch/>
        </p:blipFill>
        <p:spPr>
          <a:xfrm>
            <a:off x="3152814" y="1874421"/>
            <a:ext cx="1842900" cy="2298300"/>
          </a:xfrm>
          <a:prstGeom prst="ellipse">
            <a:avLst/>
          </a:prstGeom>
          <a:noFill/>
          <a:ln>
            <a:noFill/>
          </a:ln>
        </p:spPr>
      </p:pic>
      <p:sp>
        <p:nvSpPr>
          <p:cNvPr id="119" name="Google Shape;119;p27"/>
          <p:cNvSpPr/>
          <p:nvPr/>
        </p:nvSpPr>
        <p:spPr>
          <a:xfrm>
            <a:off x="4854081" y="322154"/>
            <a:ext cx="2096820" cy="1545048"/>
          </a:xfrm>
          <a:prstGeom prst="cloud">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105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GB" sz="1350" b="0" i="0" u="none" strike="noStrike" cap="none">
                <a:solidFill>
                  <a:srgbClr val="000000"/>
                </a:solidFill>
                <a:latin typeface="Montserrat"/>
                <a:ea typeface="Montserrat"/>
                <a:cs typeface="Montserrat"/>
                <a:sym typeface="Montserrat"/>
              </a:rPr>
              <a:t>I’m Ben, and I want to run for the Senate</a:t>
            </a:r>
            <a:endParaRPr sz="105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br>
              <a:rPr lang="en-GB" sz="1050" b="0" i="0" u="none" strike="noStrike" cap="none">
                <a:solidFill>
                  <a:schemeClr val="lt1"/>
                </a:solidFill>
                <a:latin typeface="Arial"/>
                <a:ea typeface="Arial"/>
                <a:cs typeface="Arial"/>
                <a:sym typeface="Arial"/>
              </a:rPr>
            </a:br>
            <a:endParaRPr sz="1050" b="0" i="0" u="none" strike="noStrike" cap="none">
              <a:solidFill>
                <a:schemeClr val="lt1"/>
              </a:solidFill>
              <a:latin typeface="Arial"/>
              <a:ea typeface="Arial"/>
              <a:cs typeface="Arial"/>
              <a:sym typeface="Arial"/>
            </a:endParaRPr>
          </a:p>
        </p:txBody>
      </p:sp>
      <p:sp>
        <p:nvSpPr>
          <p:cNvPr id="120" name="Google Shape;120;p27"/>
          <p:cNvSpPr/>
          <p:nvPr/>
        </p:nvSpPr>
        <p:spPr>
          <a:xfrm>
            <a:off x="5131232" y="660131"/>
            <a:ext cx="2096820" cy="1545048"/>
          </a:xfrm>
          <a:prstGeom prst="cloud">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350" b="0" i="0" u="none" strike="noStrike" cap="none">
                <a:solidFill>
                  <a:srgbClr val="000000"/>
                </a:solidFill>
                <a:latin typeface="Montserrat"/>
                <a:ea typeface="Montserrat"/>
                <a:cs typeface="Montserrat"/>
                <a:sym typeface="Montserrat"/>
              </a:rPr>
              <a:t>But ummm, I need money though</a:t>
            </a:r>
            <a:endParaRPr sz="1050" b="0" i="0" u="none" strike="noStrike" cap="none">
              <a:solidFill>
                <a:schemeClr val="lt1"/>
              </a:solidFill>
              <a:latin typeface="Arial"/>
              <a:ea typeface="Arial"/>
              <a:cs typeface="Arial"/>
              <a:sym typeface="Arial"/>
            </a:endParaRPr>
          </a:p>
        </p:txBody>
      </p:sp>
      <p:pic>
        <p:nvPicPr>
          <p:cNvPr id="121" name="Google Shape;121;p27"/>
          <p:cNvPicPr preferRelativeResize="0"/>
          <p:nvPr/>
        </p:nvPicPr>
        <p:blipFill rotWithShape="1">
          <a:blip r:embed="rId5">
            <a:alphaModFix/>
          </a:blip>
          <a:srcRect/>
          <a:stretch/>
        </p:blipFill>
        <p:spPr>
          <a:xfrm>
            <a:off x="839494" y="2013219"/>
            <a:ext cx="1037279" cy="1037279"/>
          </a:xfrm>
          <a:prstGeom prst="rect">
            <a:avLst/>
          </a:prstGeom>
          <a:noFill/>
          <a:ln>
            <a:noFill/>
          </a:ln>
        </p:spPr>
      </p:pic>
      <p:sp>
        <p:nvSpPr>
          <p:cNvPr id="122" name="Google Shape;122;p27"/>
          <p:cNvSpPr/>
          <p:nvPr/>
        </p:nvSpPr>
        <p:spPr>
          <a:xfrm>
            <a:off x="595502" y="852644"/>
            <a:ext cx="1744416" cy="1037232"/>
          </a:xfrm>
          <a:prstGeom prst="cloud">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050" b="0" i="0" u="none" strike="noStrike" cap="none">
                <a:solidFill>
                  <a:schemeClr val="dk1"/>
                </a:solidFill>
                <a:latin typeface="Montserrat"/>
                <a:ea typeface="Montserrat"/>
                <a:cs typeface="Montserrat"/>
                <a:sym typeface="Montserrat"/>
              </a:rPr>
              <a:t>Hey Chief, we got the cash for ya</a:t>
            </a:r>
            <a:endParaRPr sz="1050" b="0" i="0" u="none" strike="noStrike" cap="none">
              <a:solidFill>
                <a:schemeClr val="dk1"/>
              </a:solidFill>
              <a:latin typeface="Montserrat"/>
              <a:ea typeface="Montserrat"/>
              <a:cs typeface="Montserrat"/>
              <a:sym typeface="Montserrat"/>
            </a:endParaRPr>
          </a:p>
        </p:txBody>
      </p:sp>
      <p:sp>
        <p:nvSpPr>
          <p:cNvPr id="123" name="Google Shape;123;p27"/>
          <p:cNvSpPr txBox="1"/>
          <p:nvPr/>
        </p:nvSpPr>
        <p:spPr>
          <a:xfrm>
            <a:off x="2350213" y="4708133"/>
            <a:ext cx="33105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050" b="0" i="0" u="none" strike="noStrike" cap="none">
                <a:solidFill>
                  <a:srgbClr val="000000"/>
                </a:solidFill>
                <a:latin typeface="Montserrat"/>
                <a:ea typeface="Montserrat"/>
                <a:cs typeface="Montserrat"/>
                <a:sym typeface="Montserrat"/>
              </a:rPr>
              <a:t>1 year after, our boy Ben got into the Senate ✨</a:t>
            </a:r>
            <a:endParaRPr/>
          </a:p>
        </p:txBody>
      </p:sp>
      <p:sp>
        <p:nvSpPr>
          <p:cNvPr id="124" name="Google Shape;124;p27"/>
          <p:cNvSpPr/>
          <p:nvPr/>
        </p:nvSpPr>
        <p:spPr>
          <a:xfrm>
            <a:off x="3735267" y="2871807"/>
            <a:ext cx="346800" cy="346800"/>
          </a:xfrm>
          <a:prstGeom prst="hear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25" name="Google Shape;125;p27"/>
          <p:cNvSpPr/>
          <p:nvPr/>
        </p:nvSpPr>
        <p:spPr>
          <a:xfrm>
            <a:off x="4362903" y="2865026"/>
            <a:ext cx="346800" cy="346800"/>
          </a:xfrm>
          <a:prstGeom prst="hear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26" name="Google Shape;126;p27"/>
          <p:cNvSpPr/>
          <p:nvPr/>
        </p:nvSpPr>
        <p:spPr>
          <a:xfrm>
            <a:off x="1603168" y="914292"/>
            <a:ext cx="1744416" cy="1037232"/>
          </a:xfrm>
          <a:prstGeom prst="cloud">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050" b="0" i="0" u="none" strike="noStrike" cap="none">
                <a:solidFill>
                  <a:schemeClr val="dk1"/>
                </a:solidFill>
                <a:latin typeface="Montserrat"/>
                <a:ea typeface="Montserrat"/>
                <a:cs typeface="Montserrat"/>
                <a:sym typeface="Montserrat"/>
              </a:rPr>
              <a:t>Hey make sure you mention us </a:t>
            </a:r>
            <a:endParaRPr/>
          </a:p>
        </p:txBody>
      </p:sp>
      <p:sp>
        <p:nvSpPr>
          <p:cNvPr id="127" name="Google Shape;127;p27"/>
          <p:cNvSpPr/>
          <p:nvPr/>
        </p:nvSpPr>
        <p:spPr>
          <a:xfrm>
            <a:off x="4666697" y="1058673"/>
            <a:ext cx="1744416" cy="1037232"/>
          </a:xfrm>
          <a:prstGeom prst="cloud">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050" b="0" i="0" u="none" strike="noStrike" cap="none">
                <a:solidFill>
                  <a:schemeClr val="dk1"/>
                </a:solidFill>
                <a:latin typeface="Montserrat"/>
                <a:ea typeface="Montserrat"/>
                <a:cs typeface="Montserrat"/>
                <a:sym typeface="Montserrat"/>
              </a:rPr>
              <a:t>Bet</a:t>
            </a:r>
            <a:endParaRPr/>
          </a:p>
        </p:txBody>
      </p:sp>
      <p:pic>
        <p:nvPicPr>
          <p:cNvPr id="128" name="Google Shape;128;p27" descr="Computer desktop PC PNG transparent image download, size: 1280x765px"/>
          <p:cNvPicPr preferRelativeResize="0"/>
          <p:nvPr/>
        </p:nvPicPr>
        <p:blipFill rotWithShape="1">
          <a:blip r:embed="rId6">
            <a:alphaModFix/>
          </a:blip>
          <a:srcRect/>
          <a:stretch/>
        </p:blipFill>
        <p:spPr>
          <a:xfrm>
            <a:off x="4436336" y="218044"/>
            <a:ext cx="3141939" cy="1877861"/>
          </a:xfrm>
          <a:prstGeom prst="rect">
            <a:avLst/>
          </a:prstGeom>
          <a:noFill/>
          <a:ln>
            <a:noFill/>
          </a:ln>
        </p:spPr>
      </p:pic>
      <p:pic>
        <p:nvPicPr>
          <p:cNvPr id="129" name="Google Shape;129;p27"/>
          <p:cNvPicPr preferRelativeResize="0"/>
          <p:nvPr/>
        </p:nvPicPr>
        <p:blipFill rotWithShape="1">
          <a:blip r:embed="rId7">
            <a:alphaModFix/>
          </a:blip>
          <a:srcRect/>
          <a:stretch/>
        </p:blipFill>
        <p:spPr>
          <a:xfrm>
            <a:off x="4969681" y="417225"/>
            <a:ext cx="1225155" cy="1007744"/>
          </a:xfrm>
          <a:prstGeom prst="rect">
            <a:avLst/>
          </a:prstGeom>
          <a:noFill/>
          <a:ln>
            <a:noFill/>
          </a:ln>
        </p:spPr>
      </p:pic>
      <p:pic>
        <p:nvPicPr>
          <p:cNvPr id="130" name="Google Shape;130;p27" descr="Old Microphone PNG Transparent SVG Vector | OnlyGFX.com"/>
          <p:cNvPicPr preferRelativeResize="0"/>
          <p:nvPr/>
        </p:nvPicPr>
        <p:blipFill rotWithShape="1">
          <a:blip r:embed="rId8">
            <a:alphaModFix/>
          </a:blip>
          <a:srcRect/>
          <a:stretch/>
        </p:blipFill>
        <p:spPr>
          <a:xfrm>
            <a:off x="5019706" y="3218596"/>
            <a:ext cx="1125106" cy="1797506"/>
          </a:xfrm>
          <a:prstGeom prst="rect">
            <a:avLst/>
          </a:prstGeom>
          <a:noFill/>
          <a:ln>
            <a:noFill/>
          </a:ln>
        </p:spPr>
      </p:pic>
      <p:pic>
        <p:nvPicPr>
          <p:cNvPr id="131" name="Google Shape;131;p27" descr="Politician Clipart Dome Capitol Building - U.s. Capitol PNG Image |  Transparent PNG Free Download on SeekPNG"/>
          <p:cNvPicPr preferRelativeResize="0"/>
          <p:nvPr/>
        </p:nvPicPr>
        <p:blipFill rotWithShape="1">
          <a:blip r:embed="rId9">
            <a:alphaModFix/>
          </a:blip>
          <a:srcRect/>
          <a:stretch/>
        </p:blipFill>
        <p:spPr>
          <a:xfrm>
            <a:off x="6276942" y="2995305"/>
            <a:ext cx="2502484" cy="1989827"/>
          </a:xfrm>
          <a:prstGeom prst="rect">
            <a:avLst/>
          </a:prstGeom>
          <a:noFill/>
          <a:ln>
            <a:noFill/>
          </a:ln>
        </p:spPr>
      </p:pic>
      <p:sp>
        <p:nvSpPr>
          <p:cNvPr id="132" name="Google Shape;132;p27"/>
          <p:cNvSpPr/>
          <p:nvPr/>
        </p:nvSpPr>
        <p:spPr>
          <a:xfrm>
            <a:off x="1697080" y="857763"/>
            <a:ext cx="2224476" cy="1149768"/>
          </a:xfrm>
          <a:prstGeom prst="cloud">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050" b="0" i="0" u="none" strike="noStrike" cap="none">
                <a:solidFill>
                  <a:schemeClr val="dk1"/>
                </a:solidFill>
                <a:latin typeface="Montserrat"/>
                <a:ea typeface="Montserrat"/>
                <a:cs typeface="Montserrat"/>
                <a:sym typeface="Montserrat"/>
              </a:rPr>
              <a:t>I love sleeping, just like how I love Carleton #carls </a:t>
            </a:r>
            <a:endParaRPr/>
          </a:p>
        </p:txBody>
      </p:sp>
      <p:sp>
        <p:nvSpPr>
          <p:cNvPr id="133" name="Google Shape;133;p27"/>
          <p:cNvSpPr/>
          <p:nvPr/>
        </p:nvSpPr>
        <p:spPr>
          <a:xfrm>
            <a:off x="285536" y="3112145"/>
            <a:ext cx="2388744" cy="1645056"/>
          </a:xfrm>
          <a:prstGeom prst="cloud">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050" b="0" i="0" u="none" strike="noStrike" cap="none">
                <a:solidFill>
                  <a:schemeClr val="dk1"/>
                </a:solidFill>
                <a:latin typeface="Montserrat"/>
                <a:ea typeface="Montserrat"/>
                <a:cs typeface="Montserrat"/>
                <a:sym typeface="Montserrat"/>
              </a:rPr>
              <a:t>Carleton taught me many great ideas, such as sleeping.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500"/>
                                        <p:tgtEl>
                                          <p:spTgt spid="11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500"/>
                                        <p:tgtEl>
                                          <p:spTgt spid="11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1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0"/>
                                        </p:tgtEl>
                                        <p:attrNameLst>
                                          <p:attrName>style.visibility</p:attrName>
                                        </p:attrNameLst>
                                      </p:cBhvr>
                                      <p:to>
                                        <p:strVal val="visible"/>
                                      </p:to>
                                    </p:set>
                                    <p:animEffect transition="in" filter="fade">
                                      <p:cBhvr>
                                        <p:cTn id="21" dur="500"/>
                                        <p:tgtEl>
                                          <p:spTgt spid="1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1"/>
                                        </p:tgtEl>
                                        <p:attrNameLst>
                                          <p:attrName>style.visibility</p:attrName>
                                        </p:attrNameLst>
                                      </p:cBhvr>
                                      <p:to>
                                        <p:strVal val="visible"/>
                                      </p:to>
                                    </p:set>
                                    <p:animEffect transition="in" filter="fade">
                                      <p:cBhvr>
                                        <p:cTn id="26" dur="2000"/>
                                        <p:tgtEl>
                                          <p:spTgt spid="12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117"/>
                                        </p:tgtEl>
                                        <p:attrNameLst>
                                          <p:attrName>style.visibility</p:attrName>
                                        </p:attrNameLst>
                                      </p:cBhvr>
                                      <p:to>
                                        <p:strVal val="visible"/>
                                      </p:to>
                                    </p:set>
                                    <p:anim calcmode="lin" valueType="num">
                                      <p:cBhvr additive="base">
                                        <p:cTn id="35" dur="500"/>
                                        <p:tgtEl>
                                          <p:spTgt spid="117"/>
                                        </p:tgtEl>
                                        <p:attrNameLst>
                                          <p:attrName>ppt_w</p:attrName>
                                        </p:attrNameLst>
                                      </p:cBhvr>
                                      <p:tavLst>
                                        <p:tav tm="0">
                                          <p:val>
                                            <p:strVal val="0"/>
                                          </p:val>
                                        </p:tav>
                                        <p:tav tm="100000">
                                          <p:val>
                                            <p:strVal val="#ppt_w"/>
                                          </p:val>
                                        </p:tav>
                                      </p:tavLst>
                                    </p:anim>
                                    <p:anim calcmode="lin" valueType="num">
                                      <p:cBhvr additive="base">
                                        <p:cTn id="36" dur="500"/>
                                        <p:tgtEl>
                                          <p:spTgt spid="117"/>
                                        </p:tgtEl>
                                        <p:attrNameLst>
                                          <p:attrName>ppt_h</p:attrName>
                                        </p:attrNameLst>
                                      </p:cBhvr>
                                      <p:tavLst>
                                        <p:tav tm="0">
                                          <p:val>
                                            <p:str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1"/>
                                          </p:stCondLst>
                                        </p:cTn>
                                        <p:tgtEl>
                                          <p:spTgt spid="1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24"/>
                                        </p:tgtEl>
                                      </p:cBhvr>
                                    </p:animEffect>
                                    <p:set>
                                      <p:cBhvr>
                                        <p:cTn id="51" dur="1" fill="hold">
                                          <p:stCondLst>
                                            <p:cond delay="500"/>
                                          </p:stCondLst>
                                        </p:cTn>
                                        <p:tgtEl>
                                          <p:spTgt spid="124"/>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25"/>
                                        </p:tgtEl>
                                      </p:cBhvr>
                                    </p:animEffect>
                                    <p:set>
                                      <p:cBhvr>
                                        <p:cTn id="54" dur="1" fill="hold">
                                          <p:stCondLst>
                                            <p:cond delay="500"/>
                                          </p:stCondLst>
                                        </p:cTn>
                                        <p:tgtEl>
                                          <p:spTgt spid="12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23"/>
                                        </p:tgtEl>
                                        <p:attrNameLst>
                                          <p:attrName>style.visibility</p:attrName>
                                        </p:attrNameLst>
                                      </p:cBhvr>
                                      <p:to>
                                        <p:strVal val="visible"/>
                                      </p:to>
                                    </p:set>
                                    <p:animEffect transition="in" filter="fade">
                                      <p:cBhvr>
                                        <p:cTn id="59" dur="500"/>
                                        <p:tgtEl>
                                          <p:spTgt spid="123"/>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1"/>
                                          </p:stCondLst>
                                        </p:cTn>
                                        <p:tgtEl>
                                          <p:spTgt spid="123"/>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1"/>
                                          </p:stCondLst>
                                        </p:cTn>
                                        <p:tgtEl>
                                          <p:spTgt spid="12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1"/>
                                          </p:stCondLst>
                                        </p:cTn>
                                        <p:tgtEl>
                                          <p:spTgt spid="117"/>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26"/>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1"/>
                                          </p:stCondLst>
                                        </p:cTn>
                                        <p:tgtEl>
                                          <p:spTgt spid="12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127"/>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nodeType="clickEffect">
                                  <p:stCondLst>
                                    <p:cond delay="0"/>
                                  </p:stCondLst>
                                  <p:childTnLst>
                                    <p:set>
                                      <p:cBhvr>
                                        <p:cTn id="85" dur="1" fill="hold">
                                          <p:stCondLst>
                                            <p:cond delay="1"/>
                                          </p:stCondLst>
                                        </p:cTn>
                                        <p:tgtEl>
                                          <p:spTgt spid="127"/>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121"/>
                                        </p:tgtEl>
                                      </p:cBhvr>
                                    </p:animEffect>
                                    <p:set>
                                      <p:cBhvr>
                                        <p:cTn id="90" dur="1" fill="hold">
                                          <p:stCondLst>
                                            <p:cond delay="500"/>
                                          </p:stCondLst>
                                        </p:cTn>
                                        <p:tgtEl>
                                          <p:spTgt spid="12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128"/>
                                        </p:tgtEl>
                                        <p:attrNameLst>
                                          <p:attrName>style.visibility</p:attrName>
                                        </p:attrNameLst>
                                      </p:cBhvr>
                                      <p:to>
                                        <p:strVal val="visible"/>
                                      </p:to>
                                    </p:set>
                                    <p:animEffect transition="in" filter="fade">
                                      <p:cBhvr>
                                        <p:cTn id="95" dur="500"/>
                                        <p:tgtEl>
                                          <p:spTgt spid="12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29"/>
                                        </p:tgtEl>
                                        <p:attrNameLst>
                                          <p:attrName>style.visibility</p:attrName>
                                        </p:attrNameLst>
                                      </p:cBhvr>
                                      <p:to>
                                        <p:strVal val="visible"/>
                                      </p:to>
                                    </p:set>
                                    <p:animEffect transition="in" filter="fade">
                                      <p:cBhvr>
                                        <p:cTn id="100" dur="500"/>
                                        <p:tgtEl>
                                          <p:spTgt spid="129"/>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132"/>
                                        </p:tgtEl>
                                        <p:attrNameLst>
                                          <p:attrName>style.visibility</p:attrName>
                                        </p:attrNameLst>
                                      </p:cBhvr>
                                      <p:to>
                                        <p:strVal val="visible"/>
                                      </p:to>
                                    </p:set>
                                    <p:animEffect transition="in" filter="fade">
                                      <p:cBhvr>
                                        <p:cTn id="105" dur="500"/>
                                        <p:tgtEl>
                                          <p:spTgt spid="132"/>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500"/>
                                        <p:tgtEl>
                                          <p:spTgt spid="132"/>
                                        </p:tgtEl>
                                      </p:cBhvr>
                                    </p:animEffect>
                                    <p:set>
                                      <p:cBhvr>
                                        <p:cTn id="110" dur="1" fill="hold">
                                          <p:stCondLst>
                                            <p:cond delay="500"/>
                                          </p:stCondLst>
                                        </p:cTn>
                                        <p:tgtEl>
                                          <p:spTgt spid="132"/>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31"/>
                                        </p:tgtEl>
                                        <p:attrNameLst>
                                          <p:attrName>style.visibility</p:attrName>
                                        </p:attrNameLst>
                                      </p:cBhvr>
                                      <p:to>
                                        <p:strVal val="visible"/>
                                      </p:to>
                                    </p:set>
                                    <p:animEffect transition="in" filter="fade">
                                      <p:cBhvr>
                                        <p:cTn id="115" dur="500"/>
                                        <p:tgtEl>
                                          <p:spTgt spid="131"/>
                                        </p:tgtEl>
                                      </p:cBhvr>
                                    </p:animEffect>
                                  </p:childTnLst>
                                </p:cTn>
                              </p:par>
                              <p:par>
                                <p:cTn id="116" presetID="10" presetClass="entr" presetSubtype="0" fill="hold" nodeType="withEffect">
                                  <p:stCondLst>
                                    <p:cond delay="0"/>
                                  </p:stCondLst>
                                  <p:childTnLst>
                                    <p:set>
                                      <p:cBhvr>
                                        <p:cTn id="117" dur="1" fill="hold">
                                          <p:stCondLst>
                                            <p:cond delay="0"/>
                                          </p:stCondLst>
                                        </p:cTn>
                                        <p:tgtEl>
                                          <p:spTgt spid="130"/>
                                        </p:tgtEl>
                                        <p:attrNameLst>
                                          <p:attrName>style.visibility</p:attrName>
                                        </p:attrNameLst>
                                      </p:cBhvr>
                                      <p:to>
                                        <p:strVal val="visible"/>
                                      </p:to>
                                    </p:set>
                                    <p:animEffect transition="in" filter="fade">
                                      <p:cBhvr>
                                        <p:cTn id="118" dur="500"/>
                                        <p:tgtEl>
                                          <p:spTgt spid="130"/>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133"/>
                                        </p:tgtEl>
                                        <p:attrNameLst>
                                          <p:attrName>style.visibility</p:attrName>
                                        </p:attrNameLst>
                                      </p:cBhvr>
                                      <p:to>
                                        <p:strVal val="visible"/>
                                      </p:to>
                                    </p:set>
                                    <p:animEffect transition="in" filter="fade">
                                      <p:cBhvr>
                                        <p:cTn id="123" dur="500"/>
                                        <p:tgtEl>
                                          <p:spTgt spid="133"/>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500"/>
                                        <p:tgtEl>
                                          <p:spTgt spid="133"/>
                                        </p:tgtEl>
                                      </p:cBhvr>
                                    </p:animEffect>
                                    <p:set>
                                      <p:cBhvr>
                                        <p:cTn id="128" dur="1" fill="hold">
                                          <p:stCondLst>
                                            <p:cond delay="500"/>
                                          </p:stCondLst>
                                        </p:cTn>
                                        <p:tgtEl>
                                          <p:spTgt spid="1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4"/>
          <p:cNvSpPr txBox="1"/>
          <p:nvPr/>
        </p:nvSpPr>
        <p:spPr>
          <a:xfrm>
            <a:off x="166875" y="268925"/>
            <a:ext cx="7426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Front End: </a:t>
            </a:r>
            <a:r>
              <a:rPr lang="en-GB" sz="2000" b="1">
                <a:latin typeface="Montserrat"/>
                <a:ea typeface="Montserrat"/>
                <a:cs typeface="Montserrat"/>
                <a:sym typeface="Montserrat"/>
              </a:rPr>
              <a:t>Usability</a:t>
            </a:r>
            <a:endParaRPr sz="2000" b="1">
              <a:latin typeface="Montserrat"/>
              <a:ea typeface="Montserrat"/>
              <a:cs typeface="Montserrat"/>
              <a:sym typeface="Montserrat"/>
            </a:endParaRPr>
          </a:p>
        </p:txBody>
      </p:sp>
      <p:cxnSp>
        <p:nvCxnSpPr>
          <p:cNvPr id="437" name="Google Shape;437;p54"/>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pic>
        <p:nvPicPr>
          <p:cNvPr id="438" name="Google Shape;438;p54"/>
          <p:cNvPicPr preferRelativeResize="0"/>
          <p:nvPr/>
        </p:nvPicPr>
        <p:blipFill>
          <a:blip r:embed="rId3">
            <a:alphaModFix/>
          </a:blip>
          <a:stretch>
            <a:fillRect/>
          </a:stretch>
        </p:blipFill>
        <p:spPr>
          <a:xfrm>
            <a:off x="1129000" y="1657350"/>
            <a:ext cx="2981325" cy="1828800"/>
          </a:xfrm>
          <a:prstGeom prst="rect">
            <a:avLst/>
          </a:prstGeom>
          <a:noFill/>
          <a:ln>
            <a:noFill/>
          </a:ln>
        </p:spPr>
      </p:pic>
      <p:pic>
        <p:nvPicPr>
          <p:cNvPr id="439" name="Google Shape;439;p54"/>
          <p:cNvPicPr preferRelativeResize="0"/>
          <p:nvPr/>
        </p:nvPicPr>
        <p:blipFill>
          <a:blip r:embed="rId4">
            <a:alphaModFix/>
          </a:blip>
          <a:stretch>
            <a:fillRect/>
          </a:stretch>
        </p:blipFill>
        <p:spPr>
          <a:xfrm>
            <a:off x="4571988" y="1695450"/>
            <a:ext cx="2971800" cy="1752600"/>
          </a:xfrm>
          <a:prstGeom prst="rect">
            <a:avLst/>
          </a:prstGeom>
          <a:noFill/>
          <a:ln>
            <a:noFill/>
          </a:ln>
        </p:spPr>
      </p:pic>
      <p:pic>
        <p:nvPicPr>
          <p:cNvPr id="440" name="Google Shape;440;p54"/>
          <p:cNvPicPr preferRelativeResize="0"/>
          <p:nvPr/>
        </p:nvPicPr>
        <p:blipFill>
          <a:blip r:embed="rId5">
            <a:alphaModFix/>
          </a:blip>
          <a:stretch>
            <a:fillRect/>
          </a:stretch>
        </p:blipFill>
        <p:spPr>
          <a:xfrm>
            <a:off x="561975" y="1409700"/>
            <a:ext cx="8020050" cy="2324100"/>
          </a:xfrm>
          <a:prstGeom prst="rect">
            <a:avLst/>
          </a:prstGeom>
          <a:noFill/>
          <a:ln>
            <a:noFill/>
          </a:ln>
        </p:spPr>
      </p:pic>
      <p:pic>
        <p:nvPicPr>
          <p:cNvPr id="441" name="Google Shape;441;p54"/>
          <p:cNvPicPr preferRelativeResize="0"/>
          <p:nvPr/>
        </p:nvPicPr>
        <p:blipFill>
          <a:blip r:embed="rId6">
            <a:alphaModFix/>
          </a:blip>
          <a:stretch>
            <a:fillRect/>
          </a:stretch>
        </p:blipFill>
        <p:spPr>
          <a:xfrm>
            <a:off x="796063" y="937825"/>
            <a:ext cx="2291531" cy="3603350"/>
          </a:xfrm>
          <a:prstGeom prst="rect">
            <a:avLst/>
          </a:prstGeom>
          <a:noFill/>
          <a:ln>
            <a:noFill/>
          </a:ln>
        </p:spPr>
      </p:pic>
      <p:pic>
        <p:nvPicPr>
          <p:cNvPr id="442" name="Google Shape;442;p54"/>
          <p:cNvPicPr preferRelativeResize="0"/>
          <p:nvPr/>
        </p:nvPicPr>
        <p:blipFill>
          <a:blip r:embed="rId7">
            <a:alphaModFix/>
          </a:blip>
          <a:stretch>
            <a:fillRect/>
          </a:stretch>
        </p:blipFill>
        <p:spPr>
          <a:xfrm>
            <a:off x="3227162" y="1508300"/>
            <a:ext cx="5661476" cy="2462400"/>
          </a:xfrm>
          <a:prstGeom prst="rect">
            <a:avLst/>
          </a:prstGeom>
          <a:noFill/>
          <a:ln>
            <a:noFill/>
          </a:ln>
        </p:spPr>
      </p:pic>
      <p:pic>
        <p:nvPicPr>
          <p:cNvPr id="443" name="Google Shape;443;p54"/>
          <p:cNvPicPr preferRelativeResize="0"/>
          <p:nvPr/>
        </p:nvPicPr>
        <p:blipFill>
          <a:blip r:embed="rId8">
            <a:alphaModFix/>
          </a:blip>
          <a:stretch>
            <a:fillRect/>
          </a:stretch>
        </p:blipFill>
        <p:spPr>
          <a:xfrm>
            <a:off x="1348950" y="937825"/>
            <a:ext cx="6746092" cy="3820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42"/>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3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39"/>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44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44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5"/>
          <p:cNvSpPr txBox="1"/>
          <p:nvPr/>
        </p:nvSpPr>
        <p:spPr>
          <a:xfrm>
            <a:off x="166875" y="268925"/>
            <a:ext cx="7426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b="1">
                <a:latin typeface="Montserrat"/>
                <a:ea typeface="Montserrat"/>
                <a:cs typeface="Montserrat"/>
                <a:sym typeface="Montserrat"/>
              </a:rPr>
              <a:t>Challenges and Limitations</a:t>
            </a:r>
            <a:endParaRPr sz="2000" b="1">
              <a:latin typeface="Montserrat"/>
              <a:ea typeface="Montserrat"/>
              <a:cs typeface="Montserrat"/>
              <a:sym typeface="Montserrat"/>
            </a:endParaRPr>
          </a:p>
        </p:txBody>
      </p:sp>
      <p:cxnSp>
        <p:nvCxnSpPr>
          <p:cNvPr id="449" name="Google Shape;449;p55"/>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sp>
        <p:nvSpPr>
          <p:cNvPr id="450" name="Google Shape;450;p55"/>
          <p:cNvSpPr txBox="1"/>
          <p:nvPr/>
        </p:nvSpPr>
        <p:spPr>
          <a:xfrm>
            <a:off x="323250" y="857025"/>
            <a:ext cx="8427000" cy="3386400"/>
          </a:xfrm>
          <a:prstGeom prst="rect">
            <a:avLst/>
          </a:prstGeom>
          <a:noFill/>
          <a:ln>
            <a:noFill/>
          </a:ln>
        </p:spPr>
        <p:txBody>
          <a:bodyPr spcFirstLastPara="1" wrap="square" lIns="91425" tIns="91425" rIns="91425" bIns="91425" anchor="t" anchorCtr="0">
            <a:spAutoFit/>
          </a:bodyPr>
          <a:lstStyle/>
          <a:p>
            <a:pPr marL="457200" lvl="0" indent="-330200" algn="l" rtl="0">
              <a:lnSpc>
                <a:spcPct val="200000"/>
              </a:lnSpc>
              <a:spcBef>
                <a:spcPts val="0"/>
              </a:spcBef>
              <a:spcAft>
                <a:spcPts val="0"/>
              </a:spcAft>
              <a:buSzPts val="1600"/>
              <a:buFont typeface="Montserrat"/>
              <a:buChar char="●"/>
            </a:pPr>
            <a:r>
              <a:rPr lang="en-GB" sz="1600">
                <a:latin typeface="Montserrat"/>
                <a:ea typeface="Montserrat"/>
                <a:cs typeface="Montserrat"/>
                <a:sym typeface="Montserrat"/>
              </a:rPr>
              <a:t>Design</a:t>
            </a:r>
            <a:endParaRPr sz="1600">
              <a:latin typeface="Montserrat"/>
              <a:ea typeface="Montserrat"/>
              <a:cs typeface="Montserrat"/>
              <a:sym typeface="Montserrat"/>
            </a:endParaRPr>
          </a:p>
          <a:p>
            <a:pPr marL="914400" lvl="1" indent="-330200" algn="l" rtl="0">
              <a:lnSpc>
                <a:spcPct val="200000"/>
              </a:lnSpc>
              <a:spcBef>
                <a:spcPts val="0"/>
              </a:spcBef>
              <a:spcAft>
                <a:spcPts val="0"/>
              </a:spcAft>
              <a:buSzPts val="1600"/>
              <a:buFont typeface="Montserrat"/>
              <a:buChar char="○"/>
            </a:pPr>
            <a:r>
              <a:rPr lang="en-GB" sz="1600">
                <a:latin typeface="Montserrat"/>
                <a:ea typeface="Montserrat"/>
                <a:cs typeface="Montserrat"/>
                <a:sym typeface="Montserrat"/>
              </a:rPr>
              <a:t>Deciding on our final idea/design</a:t>
            </a:r>
            <a:endParaRPr sz="1600">
              <a:latin typeface="Montserrat"/>
              <a:ea typeface="Montserrat"/>
              <a:cs typeface="Montserrat"/>
              <a:sym typeface="Montserrat"/>
            </a:endParaRPr>
          </a:p>
          <a:p>
            <a:pPr marL="914400" lvl="1" indent="-330200" algn="l" rtl="0">
              <a:lnSpc>
                <a:spcPct val="200000"/>
              </a:lnSpc>
              <a:spcBef>
                <a:spcPts val="0"/>
              </a:spcBef>
              <a:spcAft>
                <a:spcPts val="0"/>
              </a:spcAft>
              <a:buSzPts val="1600"/>
              <a:buFont typeface="Montserrat"/>
              <a:buChar char="○"/>
            </a:pPr>
            <a:r>
              <a:rPr lang="en-GB" sz="1600">
                <a:latin typeface="Montserrat"/>
                <a:ea typeface="Montserrat"/>
                <a:cs typeface="Montserrat"/>
                <a:sym typeface="Montserrat"/>
              </a:rPr>
              <a:t>Lack of customization with Google Charts</a:t>
            </a:r>
            <a:endParaRPr sz="1600">
              <a:latin typeface="Montserrat"/>
              <a:ea typeface="Montserrat"/>
              <a:cs typeface="Montserrat"/>
              <a:sym typeface="Montserrat"/>
            </a:endParaRPr>
          </a:p>
          <a:p>
            <a:pPr marL="457200" lvl="0" indent="-330200" algn="l" rtl="0">
              <a:lnSpc>
                <a:spcPct val="200000"/>
              </a:lnSpc>
              <a:spcBef>
                <a:spcPts val="0"/>
              </a:spcBef>
              <a:spcAft>
                <a:spcPts val="0"/>
              </a:spcAft>
              <a:buSzPts val="1600"/>
              <a:buFont typeface="Montserrat"/>
              <a:buChar char="●"/>
            </a:pPr>
            <a:r>
              <a:rPr lang="en-GB" sz="1600">
                <a:latin typeface="Montserrat"/>
                <a:ea typeface="Montserrat"/>
                <a:cs typeface="Montserrat"/>
                <a:sym typeface="Montserrat"/>
              </a:rPr>
              <a:t>Speech data</a:t>
            </a:r>
            <a:endParaRPr sz="1600">
              <a:latin typeface="Montserrat"/>
              <a:ea typeface="Montserrat"/>
              <a:cs typeface="Montserrat"/>
              <a:sym typeface="Montserrat"/>
            </a:endParaRPr>
          </a:p>
          <a:p>
            <a:pPr marL="914400" lvl="1" indent="-330200" algn="l" rtl="0">
              <a:lnSpc>
                <a:spcPct val="200000"/>
              </a:lnSpc>
              <a:spcBef>
                <a:spcPts val="0"/>
              </a:spcBef>
              <a:spcAft>
                <a:spcPts val="0"/>
              </a:spcAft>
              <a:buSzPts val="1600"/>
              <a:buFont typeface="Montserrat"/>
              <a:buChar char="○"/>
            </a:pPr>
            <a:r>
              <a:rPr lang="en-GB" sz="1600">
                <a:latin typeface="Montserrat"/>
                <a:ea typeface="Montserrat"/>
                <a:cs typeface="Montserrat"/>
                <a:sym typeface="Montserrat"/>
              </a:rPr>
              <a:t>Accessing and adequately cleaning statements</a:t>
            </a:r>
            <a:endParaRPr sz="1600">
              <a:latin typeface="Montserrat"/>
              <a:ea typeface="Montserrat"/>
              <a:cs typeface="Montserrat"/>
              <a:sym typeface="Montserrat"/>
            </a:endParaRPr>
          </a:p>
          <a:p>
            <a:pPr marL="914400" lvl="1" indent="-330200" algn="l" rtl="0">
              <a:lnSpc>
                <a:spcPct val="200000"/>
              </a:lnSpc>
              <a:spcBef>
                <a:spcPts val="0"/>
              </a:spcBef>
              <a:spcAft>
                <a:spcPts val="0"/>
              </a:spcAft>
              <a:buSzPts val="1600"/>
              <a:buFont typeface="Montserrat"/>
              <a:buChar char="○"/>
            </a:pPr>
            <a:r>
              <a:rPr lang="en-GB" sz="1600">
                <a:latin typeface="Montserrat"/>
                <a:ea typeface="Montserrat"/>
                <a:cs typeface="Montserrat"/>
                <a:sym typeface="Montserrat"/>
              </a:rPr>
              <a:t>Imperfect topic modeling</a:t>
            </a:r>
            <a:endParaRPr sz="1600">
              <a:latin typeface="Montserrat"/>
              <a:ea typeface="Montserrat"/>
              <a:cs typeface="Montserrat"/>
              <a:sym typeface="Montserrat"/>
            </a:endParaRPr>
          </a:p>
          <a:p>
            <a:pPr marL="457200" lvl="0" indent="-330200" algn="l" rtl="0">
              <a:lnSpc>
                <a:spcPct val="200000"/>
              </a:lnSpc>
              <a:spcBef>
                <a:spcPts val="0"/>
              </a:spcBef>
              <a:spcAft>
                <a:spcPts val="0"/>
              </a:spcAft>
              <a:buSzPts val="1600"/>
              <a:buFont typeface="Montserrat"/>
              <a:buChar char="●"/>
            </a:pPr>
            <a:r>
              <a:rPr lang="en-GB" sz="1600">
                <a:latin typeface="Montserrat"/>
                <a:ea typeface="Montserrat"/>
                <a:cs typeface="Montserrat"/>
                <a:sym typeface="Montserrat"/>
              </a:rPr>
              <a:t>Losing a team member for a month</a:t>
            </a:r>
            <a:endParaRPr sz="1600">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
                                            <p:txEl>
                                              <p:pRg st="0" end="0"/>
                                            </p:txEl>
                                          </p:spTgt>
                                        </p:tgtEl>
                                        <p:attrNameLst>
                                          <p:attrName>style.visibility</p:attrName>
                                        </p:attrNameLst>
                                      </p:cBhvr>
                                      <p:to>
                                        <p:strVal val="visible"/>
                                      </p:to>
                                    </p:set>
                                    <p:animEffect transition="in" filter="fade">
                                      <p:cBhvr>
                                        <p:cTn id="7" dur="400"/>
                                        <p:tgtEl>
                                          <p:spTgt spid="4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0">
                                            <p:txEl>
                                              <p:pRg st="1" end="1"/>
                                            </p:txEl>
                                          </p:spTgt>
                                        </p:tgtEl>
                                        <p:attrNameLst>
                                          <p:attrName>style.visibility</p:attrName>
                                        </p:attrNameLst>
                                      </p:cBhvr>
                                      <p:to>
                                        <p:strVal val="visible"/>
                                      </p:to>
                                    </p:set>
                                    <p:animEffect transition="in" filter="fade">
                                      <p:cBhvr>
                                        <p:cTn id="12" dur="400"/>
                                        <p:tgtEl>
                                          <p:spTgt spid="4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0">
                                            <p:txEl>
                                              <p:pRg st="2" end="2"/>
                                            </p:txEl>
                                          </p:spTgt>
                                        </p:tgtEl>
                                        <p:attrNameLst>
                                          <p:attrName>style.visibility</p:attrName>
                                        </p:attrNameLst>
                                      </p:cBhvr>
                                      <p:to>
                                        <p:strVal val="visible"/>
                                      </p:to>
                                    </p:set>
                                    <p:animEffect transition="in" filter="fade">
                                      <p:cBhvr>
                                        <p:cTn id="17" dur="400"/>
                                        <p:tgtEl>
                                          <p:spTgt spid="4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0">
                                            <p:txEl>
                                              <p:pRg st="3" end="3"/>
                                            </p:txEl>
                                          </p:spTgt>
                                        </p:tgtEl>
                                        <p:attrNameLst>
                                          <p:attrName>style.visibility</p:attrName>
                                        </p:attrNameLst>
                                      </p:cBhvr>
                                      <p:to>
                                        <p:strVal val="visible"/>
                                      </p:to>
                                    </p:set>
                                    <p:animEffect transition="in" filter="fade">
                                      <p:cBhvr>
                                        <p:cTn id="22" dur="400"/>
                                        <p:tgtEl>
                                          <p:spTgt spid="4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0">
                                            <p:txEl>
                                              <p:pRg st="4" end="4"/>
                                            </p:txEl>
                                          </p:spTgt>
                                        </p:tgtEl>
                                        <p:attrNameLst>
                                          <p:attrName>style.visibility</p:attrName>
                                        </p:attrNameLst>
                                      </p:cBhvr>
                                      <p:to>
                                        <p:strVal val="visible"/>
                                      </p:to>
                                    </p:set>
                                    <p:animEffect transition="in" filter="fade">
                                      <p:cBhvr>
                                        <p:cTn id="27" dur="400"/>
                                        <p:tgtEl>
                                          <p:spTgt spid="45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50">
                                            <p:txEl>
                                              <p:pRg st="5" end="5"/>
                                            </p:txEl>
                                          </p:spTgt>
                                        </p:tgtEl>
                                        <p:attrNameLst>
                                          <p:attrName>style.visibility</p:attrName>
                                        </p:attrNameLst>
                                      </p:cBhvr>
                                      <p:to>
                                        <p:strVal val="visible"/>
                                      </p:to>
                                    </p:set>
                                    <p:animEffect transition="in" filter="fade">
                                      <p:cBhvr>
                                        <p:cTn id="32" dur="400"/>
                                        <p:tgtEl>
                                          <p:spTgt spid="45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50">
                                            <p:txEl>
                                              <p:pRg st="6" end="6"/>
                                            </p:txEl>
                                          </p:spTgt>
                                        </p:tgtEl>
                                        <p:attrNameLst>
                                          <p:attrName>style.visibility</p:attrName>
                                        </p:attrNameLst>
                                      </p:cBhvr>
                                      <p:to>
                                        <p:strVal val="visible"/>
                                      </p:to>
                                    </p:set>
                                    <p:animEffect transition="in" filter="fade">
                                      <p:cBhvr>
                                        <p:cTn id="37" dur="400"/>
                                        <p:tgtEl>
                                          <p:spTgt spid="4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6"/>
          <p:cNvSpPr txBox="1"/>
          <p:nvPr/>
        </p:nvSpPr>
        <p:spPr>
          <a:xfrm>
            <a:off x="166875" y="268925"/>
            <a:ext cx="7426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b="1">
                <a:latin typeface="Montserrat"/>
                <a:ea typeface="Montserrat"/>
                <a:cs typeface="Montserrat"/>
                <a:sym typeface="Montserrat"/>
              </a:rPr>
              <a:t>Acknowledgements</a:t>
            </a:r>
            <a:endParaRPr sz="2000" b="1">
              <a:latin typeface="Montserrat"/>
              <a:ea typeface="Montserrat"/>
              <a:cs typeface="Montserrat"/>
              <a:sym typeface="Montserrat"/>
            </a:endParaRPr>
          </a:p>
        </p:txBody>
      </p:sp>
      <p:cxnSp>
        <p:nvCxnSpPr>
          <p:cNvPr id="456" name="Google Shape;456;p56"/>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sp>
        <p:nvSpPr>
          <p:cNvPr id="457" name="Google Shape;457;p56"/>
          <p:cNvSpPr txBox="1"/>
          <p:nvPr/>
        </p:nvSpPr>
        <p:spPr>
          <a:xfrm>
            <a:off x="323250" y="1009425"/>
            <a:ext cx="8427000" cy="23397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Montserrat"/>
              <a:buChar char="●"/>
            </a:pPr>
            <a:r>
              <a:rPr lang="en-GB" sz="1800">
                <a:latin typeface="Montserrat"/>
                <a:ea typeface="Montserrat"/>
                <a:cs typeface="Montserrat"/>
                <a:sym typeface="Montserrat"/>
              </a:rPr>
              <a:t>Sneha</a:t>
            </a:r>
            <a:endParaRPr sz="1800">
              <a:latin typeface="Montserrat"/>
              <a:ea typeface="Montserrat"/>
              <a:cs typeface="Montserrat"/>
              <a:sym typeface="Montserrat"/>
            </a:endParaRPr>
          </a:p>
          <a:p>
            <a:pPr marL="457200" lvl="0" indent="0" algn="l" rtl="0">
              <a:spcBef>
                <a:spcPts val="0"/>
              </a:spcBef>
              <a:spcAft>
                <a:spcPts val="0"/>
              </a:spcAft>
              <a:buNone/>
            </a:pPr>
            <a:endParaRPr sz="1800">
              <a:latin typeface="Montserrat"/>
              <a:ea typeface="Montserrat"/>
              <a:cs typeface="Montserrat"/>
              <a:sym typeface="Montserrat"/>
            </a:endParaRPr>
          </a:p>
          <a:p>
            <a:pPr marL="457200" lvl="0" indent="-342900" algn="l" rtl="0">
              <a:spcBef>
                <a:spcPts val="0"/>
              </a:spcBef>
              <a:spcAft>
                <a:spcPts val="0"/>
              </a:spcAft>
              <a:buSzPts val="1800"/>
              <a:buFont typeface="Montserrat"/>
              <a:buChar char="●"/>
            </a:pPr>
            <a:r>
              <a:rPr lang="en-GB" sz="1800">
                <a:latin typeface="Montserrat"/>
                <a:ea typeface="Montserrat"/>
                <a:cs typeface="Montserrat"/>
                <a:sym typeface="Montserrat"/>
              </a:rPr>
              <a:t>OpenSecrets, Congress.gov, Twitter</a:t>
            </a:r>
            <a:endParaRPr sz="1800">
              <a:latin typeface="Montserrat"/>
              <a:ea typeface="Montserrat"/>
              <a:cs typeface="Montserrat"/>
              <a:sym typeface="Montserrat"/>
            </a:endParaRPr>
          </a:p>
          <a:p>
            <a:pPr marL="457200" lvl="0" indent="0" algn="l" rtl="0">
              <a:spcBef>
                <a:spcPts val="0"/>
              </a:spcBef>
              <a:spcAft>
                <a:spcPts val="0"/>
              </a:spcAft>
              <a:buNone/>
            </a:pPr>
            <a:endParaRPr sz="1800">
              <a:latin typeface="Montserrat"/>
              <a:ea typeface="Montserrat"/>
              <a:cs typeface="Montserrat"/>
              <a:sym typeface="Montserrat"/>
            </a:endParaRPr>
          </a:p>
          <a:p>
            <a:pPr marL="457200" lvl="0" indent="-342900" algn="l" rtl="0">
              <a:spcBef>
                <a:spcPts val="0"/>
              </a:spcBef>
              <a:spcAft>
                <a:spcPts val="0"/>
              </a:spcAft>
              <a:buSzPts val="1800"/>
              <a:buFont typeface="Montserrat"/>
              <a:buChar char="●"/>
            </a:pPr>
            <a:r>
              <a:rPr lang="en-GB" sz="1800">
                <a:latin typeface="Montserrat"/>
                <a:ea typeface="Montserrat"/>
                <a:cs typeface="Montserrat"/>
                <a:sym typeface="Montserrat"/>
              </a:rPr>
              <a:t>Eric Alexander</a:t>
            </a:r>
            <a:endParaRPr sz="1800">
              <a:latin typeface="Montserrat"/>
              <a:ea typeface="Montserrat"/>
              <a:cs typeface="Montserrat"/>
              <a:sym typeface="Montserrat"/>
            </a:endParaRPr>
          </a:p>
          <a:p>
            <a:pPr marL="457200" lvl="0" indent="0" algn="l" rtl="0">
              <a:spcBef>
                <a:spcPts val="0"/>
              </a:spcBef>
              <a:spcAft>
                <a:spcPts val="0"/>
              </a:spcAft>
              <a:buNone/>
            </a:pPr>
            <a:endParaRPr sz="1800">
              <a:latin typeface="Montserrat"/>
              <a:ea typeface="Montserrat"/>
              <a:cs typeface="Montserrat"/>
              <a:sym typeface="Montserrat"/>
            </a:endParaRPr>
          </a:p>
          <a:p>
            <a:pPr marL="457200" lvl="0" indent="-342900" algn="l" rtl="0">
              <a:spcBef>
                <a:spcPts val="0"/>
              </a:spcBef>
              <a:spcAft>
                <a:spcPts val="0"/>
              </a:spcAft>
              <a:buSzPts val="1800"/>
              <a:buFont typeface="Montserrat"/>
              <a:buChar char="●"/>
            </a:pPr>
            <a:r>
              <a:rPr lang="en-GB" sz="1800">
                <a:latin typeface="Montserrat"/>
                <a:ea typeface="Montserrat"/>
                <a:cs typeface="Montserrat"/>
                <a:sym typeface="Montserrat"/>
              </a:rPr>
              <a:t>Mike Tie </a:t>
            </a:r>
            <a:endParaRPr sz="1800">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7"/>
          <p:cNvSpPr txBox="1"/>
          <p:nvPr/>
        </p:nvSpPr>
        <p:spPr>
          <a:xfrm>
            <a:off x="858750" y="2325450"/>
            <a:ext cx="7426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b="1">
                <a:solidFill>
                  <a:srgbClr val="1155CC"/>
                </a:solidFill>
                <a:latin typeface="Montserrat"/>
                <a:ea typeface="Montserrat"/>
                <a:cs typeface="Montserrat"/>
                <a:sym typeface="Montserrat"/>
              </a:rPr>
              <a:t>Thanks</a:t>
            </a:r>
            <a:r>
              <a:rPr lang="en-GB" sz="2000" b="1">
                <a:latin typeface="Montserrat"/>
                <a:ea typeface="Montserrat"/>
                <a:cs typeface="Montserrat"/>
                <a:sym typeface="Montserrat"/>
              </a:rPr>
              <a:t> </a:t>
            </a:r>
            <a:r>
              <a:rPr lang="en-GB" sz="2000">
                <a:latin typeface="Montserrat"/>
                <a:ea typeface="Montserrat"/>
                <a:cs typeface="Montserrat"/>
                <a:sym typeface="Montserrat"/>
              </a:rPr>
              <a:t>for watching!</a:t>
            </a:r>
            <a:endParaRPr sz="2000">
              <a:latin typeface="Montserrat"/>
              <a:ea typeface="Montserrat"/>
              <a:cs typeface="Montserrat"/>
              <a:sym typeface="Montserrat"/>
            </a:endParaRPr>
          </a:p>
        </p:txBody>
      </p:sp>
      <p:sp>
        <p:nvSpPr>
          <p:cNvPr id="463" name="Google Shape;463;p57"/>
          <p:cNvSpPr txBox="1"/>
          <p:nvPr/>
        </p:nvSpPr>
        <p:spPr>
          <a:xfrm>
            <a:off x="323250" y="1009425"/>
            <a:ext cx="842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8"/>
          <p:cNvSpPr txBox="1"/>
          <p:nvPr/>
        </p:nvSpPr>
        <p:spPr>
          <a:xfrm>
            <a:off x="858750" y="2325450"/>
            <a:ext cx="7426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b="1">
                <a:solidFill>
                  <a:srgbClr val="1155CC"/>
                </a:solidFill>
                <a:latin typeface="Montserrat"/>
                <a:ea typeface="Montserrat"/>
                <a:cs typeface="Montserrat"/>
                <a:sym typeface="Montserrat"/>
              </a:rPr>
              <a:t>Questions</a:t>
            </a:r>
            <a:r>
              <a:rPr lang="en-GB" sz="2000" b="1">
                <a:latin typeface="Montserrat"/>
                <a:ea typeface="Montserrat"/>
                <a:cs typeface="Montserrat"/>
                <a:sym typeface="Montserrat"/>
              </a:rPr>
              <a:t> </a:t>
            </a:r>
            <a:r>
              <a:rPr lang="en-GB" sz="2000">
                <a:latin typeface="Montserrat"/>
                <a:ea typeface="Montserrat"/>
                <a:cs typeface="Montserrat"/>
                <a:sym typeface="Montserrat"/>
              </a:rPr>
              <a:t>for us?</a:t>
            </a:r>
            <a:endParaRPr sz="2000">
              <a:latin typeface="Montserrat"/>
              <a:ea typeface="Montserrat"/>
              <a:cs typeface="Montserrat"/>
              <a:sym typeface="Montserrat"/>
            </a:endParaRPr>
          </a:p>
        </p:txBody>
      </p:sp>
      <p:sp>
        <p:nvSpPr>
          <p:cNvPr id="469" name="Google Shape;469;p58"/>
          <p:cNvSpPr txBox="1"/>
          <p:nvPr/>
        </p:nvSpPr>
        <p:spPr>
          <a:xfrm>
            <a:off x="323250" y="1009425"/>
            <a:ext cx="842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470" name="Google Shape;470;p58"/>
          <p:cNvSpPr txBox="1"/>
          <p:nvPr/>
        </p:nvSpPr>
        <p:spPr>
          <a:xfrm>
            <a:off x="348450" y="4135850"/>
            <a:ext cx="8447100" cy="64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2700" b="1">
                <a:solidFill>
                  <a:srgbClr val="3C78D8"/>
                </a:solidFill>
                <a:latin typeface="Montserrat"/>
                <a:ea typeface="Montserrat"/>
                <a:cs typeface="Montserrat"/>
                <a:sym typeface="Montserrat"/>
              </a:rPr>
              <a:t>followthemoneycomps.com</a:t>
            </a:r>
            <a:endParaRPr sz="2700" b="1">
              <a:solidFill>
                <a:srgbClr val="3C78D8"/>
              </a:solidFill>
              <a:latin typeface="Montserrat"/>
              <a:ea typeface="Montserrat"/>
              <a:cs typeface="Montserrat"/>
              <a:sym typeface="Montserrat"/>
            </a:endParaRPr>
          </a:p>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9"/>
          <p:cNvSpPr txBox="1"/>
          <p:nvPr/>
        </p:nvSpPr>
        <p:spPr>
          <a:xfrm>
            <a:off x="323250" y="1009425"/>
            <a:ext cx="842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479"/>
        <p:cNvGrpSpPr/>
        <p:nvPr/>
      </p:nvGrpSpPr>
      <p:grpSpPr>
        <a:xfrm>
          <a:off x="0" y="0"/>
          <a:ext cx="0" cy="0"/>
          <a:chOff x="0" y="0"/>
          <a:chExt cx="0" cy="0"/>
        </a:xfrm>
      </p:grpSpPr>
      <p:sp>
        <p:nvSpPr>
          <p:cNvPr id="480" name="Google Shape;480;p60"/>
          <p:cNvSpPr txBox="1"/>
          <p:nvPr/>
        </p:nvSpPr>
        <p:spPr>
          <a:xfrm>
            <a:off x="166875" y="268925"/>
            <a:ext cx="7426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b="1">
                <a:latin typeface="Montserrat"/>
                <a:ea typeface="Montserrat"/>
                <a:cs typeface="Montserrat"/>
                <a:sym typeface="Montserrat"/>
              </a:rPr>
              <a:t>Future Work</a:t>
            </a:r>
            <a:endParaRPr sz="2000" b="1">
              <a:latin typeface="Montserrat"/>
              <a:ea typeface="Montserrat"/>
              <a:cs typeface="Montserrat"/>
              <a:sym typeface="Montserrat"/>
            </a:endParaRPr>
          </a:p>
        </p:txBody>
      </p:sp>
      <p:cxnSp>
        <p:nvCxnSpPr>
          <p:cNvPr id="481" name="Google Shape;481;p60"/>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sp>
        <p:nvSpPr>
          <p:cNvPr id="482" name="Google Shape;482;p60"/>
          <p:cNvSpPr txBox="1"/>
          <p:nvPr/>
        </p:nvSpPr>
        <p:spPr>
          <a:xfrm>
            <a:off x="323250" y="1009425"/>
            <a:ext cx="8427000" cy="37866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Montserrat"/>
              <a:buChar char="●"/>
            </a:pPr>
            <a:r>
              <a:rPr lang="en-GB" sz="1800">
                <a:latin typeface="Montserrat"/>
                <a:ea typeface="Montserrat"/>
                <a:cs typeface="Montserrat"/>
                <a:sym typeface="Montserrat"/>
              </a:rPr>
              <a:t>Explore other topic models such as the Biterm Topic Model</a:t>
            </a:r>
            <a:endParaRPr sz="1800">
              <a:latin typeface="Montserrat"/>
              <a:ea typeface="Montserrat"/>
              <a:cs typeface="Montserrat"/>
              <a:sym typeface="Montserrat"/>
            </a:endParaRPr>
          </a:p>
          <a:p>
            <a:pPr marL="457200" lvl="0" indent="0" algn="l" rtl="0">
              <a:spcBef>
                <a:spcPts val="0"/>
              </a:spcBef>
              <a:spcAft>
                <a:spcPts val="0"/>
              </a:spcAft>
              <a:buNone/>
            </a:pPr>
            <a:endParaRPr sz="1800">
              <a:latin typeface="Montserrat"/>
              <a:ea typeface="Montserrat"/>
              <a:cs typeface="Montserrat"/>
              <a:sym typeface="Montserrat"/>
            </a:endParaRPr>
          </a:p>
          <a:p>
            <a:pPr marL="457200" lvl="0" indent="-342900" algn="l" rtl="0">
              <a:spcBef>
                <a:spcPts val="0"/>
              </a:spcBef>
              <a:spcAft>
                <a:spcPts val="0"/>
              </a:spcAft>
              <a:buSzPts val="1800"/>
              <a:buFont typeface="Montserrat"/>
              <a:buChar char="●"/>
            </a:pPr>
            <a:r>
              <a:rPr lang="en-GB" sz="1800">
                <a:latin typeface="Montserrat"/>
                <a:ea typeface="Montserrat"/>
                <a:cs typeface="Montserrat"/>
                <a:sym typeface="Montserrat"/>
              </a:rPr>
              <a:t>Alternative data sources:</a:t>
            </a:r>
            <a:endParaRPr sz="1800">
              <a:latin typeface="Montserrat"/>
              <a:ea typeface="Montserrat"/>
              <a:cs typeface="Montserrat"/>
              <a:sym typeface="Montserrat"/>
            </a:endParaRPr>
          </a:p>
          <a:p>
            <a:pPr marL="914400" lvl="1" indent="-342900" algn="l" rtl="0">
              <a:spcBef>
                <a:spcPts val="0"/>
              </a:spcBef>
              <a:spcAft>
                <a:spcPts val="0"/>
              </a:spcAft>
              <a:buSzPts val="1800"/>
              <a:buFont typeface="Montserrat"/>
              <a:buChar char="○"/>
            </a:pPr>
            <a:r>
              <a:rPr lang="en-GB" sz="1800">
                <a:latin typeface="Montserrat"/>
                <a:ea typeface="Montserrat"/>
                <a:cs typeface="Montserrat"/>
                <a:sym typeface="Montserrat"/>
              </a:rPr>
              <a:t>Other social media platform</a:t>
            </a:r>
            <a:endParaRPr sz="1800">
              <a:latin typeface="Montserrat"/>
              <a:ea typeface="Montserrat"/>
              <a:cs typeface="Montserrat"/>
              <a:sym typeface="Montserrat"/>
            </a:endParaRPr>
          </a:p>
          <a:p>
            <a:pPr marL="914400" lvl="1" indent="-342900" algn="l" rtl="0">
              <a:spcBef>
                <a:spcPts val="0"/>
              </a:spcBef>
              <a:spcAft>
                <a:spcPts val="0"/>
              </a:spcAft>
              <a:buSzPts val="1800"/>
              <a:buFont typeface="Montserrat"/>
              <a:buChar char="○"/>
            </a:pPr>
            <a:r>
              <a:rPr lang="en-GB" sz="1800">
                <a:latin typeface="Montserrat"/>
                <a:ea typeface="Montserrat"/>
                <a:cs typeface="Montserrat"/>
                <a:sym typeface="Montserrat"/>
              </a:rPr>
              <a:t>Voting data</a:t>
            </a:r>
            <a:endParaRPr sz="1800">
              <a:latin typeface="Montserrat"/>
              <a:ea typeface="Montserrat"/>
              <a:cs typeface="Montserrat"/>
              <a:sym typeface="Montserrat"/>
            </a:endParaRPr>
          </a:p>
          <a:p>
            <a:pPr marL="457200" lvl="0" indent="0" algn="l" rtl="0">
              <a:spcBef>
                <a:spcPts val="0"/>
              </a:spcBef>
              <a:spcAft>
                <a:spcPts val="0"/>
              </a:spcAft>
              <a:buNone/>
            </a:pPr>
            <a:endParaRPr sz="1800">
              <a:latin typeface="Montserrat"/>
              <a:ea typeface="Montserrat"/>
              <a:cs typeface="Montserrat"/>
              <a:sym typeface="Montserrat"/>
            </a:endParaRPr>
          </a:p>
          <a:p>
            <a:pPr marL="457200" lvl="0" indent="-342900" algn="l" rtl="0">
              <a:spcBef>
                <a:spcPts val="0"/>
              </a:spcBef>
              <a:spcAft>
                <a:spcPts val="0"/>
              </a:spcAft>
              <a:buSzPts val="1800"/>
              <a:buFont typeface="Montserrat"/>
              <a:buChar char="●"/>
            </a:pPr>
            <a:r>
              <a:rPr lang="en-GB" sz="1800">
                <a:latin typeface="Montserrat"/>
                <a:ea typeface="Montserrat"/>
                <a:cs typeface="Montserrat"/>
                <a:sym typeface="Montserrat"/>
              </a:rPr>
              <a:t>Explore other data visualization techniques:</a:t>
            </a:r>
            <a:endParaRPr sz="1800">
              <a:latin typeface="Montserrat"/>
              <a:ea typeface="Montserrat"/>
              <a:cs typeface="Montserrat"/>
              <a:sym typeface="Montserrat"/>
            </a:endParaRPr>
          </a:p>
          <a:p>
            <a:pPr marL="914400" lvl="1" indent="-342900" algn="l" rtl="0">
              <a:spcBef>
                <a:spcPts val="0"/>
              </a:spcBef>
              <a:spcAft>
                <a:spcPts val="0"/>
              </a:spcAft>
              <a:buSzPts val="1800"/>
              <a:buFont typeface="Montserrat"/>
              <a:buChar char="○"/>
            </a:pPr>
            <a:r>
              <a:rPr lang="en-GB" sz="1800">
                <a:latin typeface="Montserrat"/>
                <a:ea typeface="Montserrat"/>
                <a:cs typeface="Montserrat"/>
                <a:sym typeface="Montserrat"/>
              </a:rPr>
              <a:t>Present data over time for multiple congresses</a:t>
            </a:r>
            <a:endParaRPr sz="1800">
              <a:latin typeface="Montserrat"/>
              <a:ea typeface="Montserrat"/>
              <a:cs typeface="Montserrat"/>
              <a:sym typeface="Montserrat"/>
            </a:endParaRPr>
          </a:p>
          <a:p>
            <a:pPr marL="914400" lvl="1" indent="-342900" algn="l" rtl="0">
              <a:spcBef>
                <a:spcPts val="0"/>
              </a:spcBef>
              <a:spcAft>
                <a:spcPts val="0"/>
              </a:spcAft>
              <a:buSzPts val="1800"/>
              <a:buFont typeface="Montserrat"/>
              <a:buChar char="○"/>
            </a:pPr>
            <a:r>
              <a:rPr lang="en-GB" sz="1800">
                <a:latin typeface="Montserrat"/>
                <a:ea typeface="Montserrat"/>
                <a:cs typeface="Montserrat"/>
                <a:sym typeface="Montserrat"/>
              </a:rPr>
              <a:t>Group congress people by committee</a:t>
            </a:r>
            <a:endParaRPr sz="1800">
              <a:latin typeface="Montserrat"/>
              <a:ea typeface="Montserrat"/>
              <a:cs typeface="Montserrat"/>
              <a:sym typeface="Montserrat"/>
            </a:endParaRPr>
          </a:p>
          <a:p>
            <a:pPr marL="457200" lvl="0" indent="0" algn="l" rtl="0">
              <a:spcBef>
                <a:spcPts val="0"/>
              </a:spcBef>
              <a:spcAft>
                <a:spcPts val="0"/>
              </a:spcAft>
              <a:buNone/>
            </a:pPr>
            <a:endParaRPr sz="1800">
              <a:latin typeface="Montserrat"/>
              <a:ea typeface="Montserrat"/>
              <a:cs typeface="Montserrat"/>
              <a:sym typeface="Montserrat"/>
            </a:endParaRPr>
          </a:p>
          <a:p>
            <a:pPr marL="457200" lvl="0" indent="0" algn="l" rtl="0">
              <a:spcBef>
                <a:spcPts val="0"/>
              </a:spcBef>
              <a:spcAft>
                <a:spcPts val="0"/>
              </a:spcAft>
              <a:buNone/>
            </a:pPr>
            <a:endParaRPr sz="1800">
              <a:latin typeface="Montserrat"/>
              <a:ea typeface="Montserrat"/>
              <a:cs typeface="Montserrat"/>
              <a:sym typeface="Montserrat"/>
            </a:endParaRPr>
          </a:p>
          <a:p>
            <a:pPr marL="457200" lvl="0" indent="0" algn="l" rtl="0">
              <a:spcBef>
                <a:spcPts val="0"/>
              </a:spcBef>
              <a:spcAft>
                <a:spcPts val="0"/>
              </a:spcAft>
              <a:buNone/>
            </a:pPr>
            <a:endParaRPr sz="1800">
              <a:latin typeface="Montserrat"/>
              <a:ea typeface="Montserrat"/>
              <a:cs typeface="Montserrat"/>
              <a:sym typeface="Montserrat"/>
            </a:endParaRPr>
          </a:p>
          <a:p>
            <a:pPr marL="0" lvl="0" indent="0" algn="l" rtl="0">
              <a:lnSpc>
                <a:spcPct val="200000"/>
              </a:lnSpc>
              <a:spcBef>
                <a:spcPts val="0"/>
              </a:spcBef>
              <a:spcAft>
                <a:spcPts val="0"/>
              </a:spcAft>
              <a:buNone/>
            </a:pPr>
            <a:endParaRPr sz="1800">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2">
                                            <p:txEl>
                                              <p:pRg st="0" end="0"/>
                                            </p:txEl>
                                          </p:spTgt>
                                        </p:tgtEl>
                                        <p:attrNameLst>
                                          <p:attrName>style.visibility</p:attrName>
                                        </p:attrNameLst>
                                      </p:cBhvr>
                                      <p:to>
                                        <p:strVal val="visible"/>
                                      </p:to>
                                    </p:set>
                                    <p:animEffect transition="in" filter="fade">
                                      <p:cBhvr>
                                        <p:cTn id="7" dur="1000"/>
                                        <p:tgtEl>
                                          <p:spTgt spid="4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2">
                                            <p:txEl>
                                              <p:pRg st="1" end="1"/>
                                            </p:txEl>
                                          </p:spTgt>
                                        </p:tgtEl>
                                        <p:attrNameLst>
                                          <p:attrName>style.visibility</p:attrName>
                                        </p:attrNameLst>
                                      </p:cBhvr>
                                      <p:to>
                                        <p:strVal val="visible"/>
                                      </p:to>
                                    </p:set>
                                    <p:animEffect transition="in" filter="fade">
                                      <p:cBhvr>
                                        <p:cTn id="12" dur="1000"/>
                                        <p:tgtEl>
                                          <p:spTgt spid="4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2">
                                            <p:txEl>
                                              <p:pRg st="2" end="2"/>
                                            </p:txEl>
                                          </p:spTgt>
                                        </p:tgtEl>
                                        <p:attrNameLst>
                                          <p:attrName>style.visibility</p:attrName>
                                        </p:attrNameLst>
                                      </p:cBhvr>
                                      <p:to>
                                        <p:strVal val="visible"/>
                                      </p:to>
                                    </p:set>
                                    <p:animEffect transition="in" filter="fade">
                                      <p:cBhvr>
                                        <p:cTn id="17" dur="1000"/>
                                        <p:tgtEl>
                                          <p:spTgt spid="4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2">
                                            <p:txEl>
                                              <p:pRg st="3" end="3"/>
                                            </p:txEl>
                                          </p:spTgt>
                                        </p:tgtEl>
                                        <p:attrNameLst>
                                          <p:attrName>style.visibility</p:attrName>
                                        </p:attrNameLst>
                                      </p:cBhvr>
                                      <p:to>
                                        <p:strVal val="visible"/>
                                      </p:to>
                                    </p:set>
                                    <p:animEffect transition="in" filter="fade">
                                      <p:cBhvr>
                                        <p:cTn id="22" dur="1000"/>
                                        <p:tgtEl>
                                          <p:spTgt spid="48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2">
                                            <p:txEl>
                                              <p:pRg st="4" end="4"/>
                                            </p:txEl>
                                          </p:spTgt>
                                        </p:tgtEl>
                                        <p:attrNameLst>
                                          <p:attrName>style.visibility</p:attrName>
                                        </p:attrNameLst>
                                      </p:cBhvr>
                                      <p:to>
                                        <p:strVal val="visible"/>
                                      </p:to>
                                    </p:set>
                                    <p:animEffect transition="in" filter="fade">
                                      <p:cBhvr>
                                        <p:cTn id="27" dur="1000"/>
                                        <p:tgtEl>
                                          <p:spTgt spid="48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82">
                                            <p:txEl>
                                              <p:pRg st="5" end="5"/>
                                            </p:txEl>
                                          </p:spTgt>
                                        </p:tgtEl>
                                        <p:attrNameLst>
                                          <p:attrName>style.visibility</p:attrName>
                                        </p:attrNameLst>
                                      </p:cBhvr>
                                      <p:to>
                                        <p:strVal val="visible"/>
                                      </p:to>
                                    </p:set>
                                    <p:animEffect transition="in" filter="fade">
                                      <p:cBhvr>
                                        <p:cTn id="32" dur="1000"/>
                                        <p:tgtEl>
                                          <p:spTgt spid="48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82">
                                            <p:txEl>
                                              <p:pRg st="6" end="6"/>
                                            </p:txEl>
                                          </p:spTgt>
                                        </p:tgtEl>
                                        <p:attrNameLst>
                                          <p:attrName>style.visibility</p:attrName>
                                        </p:attrNameLst>
                                      </p:cBhvr>
                                      <p:to>
                                        <p:strVal val="visible"/>
                                      </p:to>
                                    </p:set>
                                    <p:animEffect transition="in" filter="fade">
                                      <p:cBhvr>
                                        <p:cTn id="37" dur="1000"/>
                                        <p:tgtEl>
                                          <p:spTgt spid="48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82">
                                            <p:txEl>
                                              <p:pRg st="7" end="7"/>
                                            </p:txEl>
                                          </p:spTgt>
                                        </p:tgtEl>
                                        <p:attrNameLst>
                                          <p:attrName>style.visibility</p:attrName>
                                        </p:attrNameLst>
                                      </p:cBhvr>
                                      <p:to>
                                        <p:strVal val="visible"/>
                                      </p:to>
                                    </p:set>
                                    <p:animEffect transition="in" filter="fade">
                                      <p:cBhvr>
                                        <p:cTn id="42" dur="1000"/>
                                        <p:tgtEl>
                                          <p:spTgt spid="48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82">
                                            <p:txEl>
                                              <p:pRg st="8" end="8"/>
                                            </p:txEl>
                                          </p:spTgt>
                                        </p:tgtEl>
                                        <p:attrNameLst>
                                          <p:attrName>style.visibility</p:attrName>
                                        </p:attrNameLst>
                                      </p:cBhvr>
                                      <p:to>
                                        <p:strVal val="visible"/>
                                      </p:to>
                                    </p:set>
                                    <p:animEffect transition="in" filter="fade">
                                      <p:cBhvr>
                                        <p:cTn id="47" dur="1000"/>
                                        <p:tgtEl>
                                          <p:spTgt spid="48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82">
                                            <p:txEl>
                                              <p:pRg st="9" end="9"/>
                                            </p:txEl>
                                          </p:spTgt>
                                        </p:tgtEl>
                                        <p:attrNameLst>
                                          <p:attrName>style.visibility</p:attrName>
                                        </p:attrNameLst>
                                      </p:cBhvr>
                                      <p:to>
                                        <p:strVal val="visible"/>
                                      </p:to>
                                    </p:set>
                                    <p:animEffect transition="in" filter="fade">
                                      <p:cBhvr>
                                        <p:cTn id="52" dur="1000"/>
                                        <p:tgtEl>
                                          <p:spTgt spid="48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82">
                                            <p:txEl>
                                              <p:pRg st="10" end="10"/>
                                            </p:txEl>
                                          </p:spTgt>
                                        </p:tgtEl>
                                        <p:attrNameLst>
                                          <p:attrName>style.visibility</p:attrName>
                                        </p:attrNameLst>
                                      </p:cBhvr>
                                      <p:to>
                                        <p:strVal val="visible"/>
                                      </p:to>
                                    </p:set>
                                    <p:animEffect transition="in" filter="fade">
                                      <p:cBhvr>
                                        <p:cTn id="57" dur="1000"/>
                                        <p:tgtEl>
                                          <p:spTgt spid="48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82">
                                            <p:txEl>
                                              <p:pRg st="11" end="11"/>
                                            </p:txEl>
                                          </p:spTgt>
                                        </p:tgtEl>
                                        <p:attrNameLst>
                                          <p:attrName>style.visibility</p:attrName>
                                        </p:attrNameLst>
                                      </p:cBhvr>
                                      <p:to>
                                        <p:strVal val="visible"/>
                                      </p:to>
                                    </p:set>
                                    <p:animEffect transition="in" filter="fade">
                                      <p:cBhvr>
                                        <p:cTn id="62" dur="1000"/>
                                        <p:tgtEl>
                                          <p:spTgt spid="48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2">
                                            <p:txEl>
                                              <p:pRg st="12" end="12"/>
                                            </p:txEl>
                                          </p:spTgt>
                                        </p:tgtEl>
                                        <p:attrNameLst>
                                          <p:attrName>style.visibility</p:attrName>
                                        </p:attrNameLst>
                                      </p:cBhvr>
                                      <p:to>
                                        <p:strVal val="visible"/>
                                      </p:to>
                                    </p:set>
                                    <p:animEffect transition="in" filter="fade">
                                      <p:cBhvr>
                                        <p:cTn id="67" dur="1000"/>
                                        <p:tgtEl>
                                          <p:spTgt spid="48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1"/>
          <p:cNvSpPr txBox="1"/>
          <p:nvPr/>
        </p:nvSpPr>
        <p:spPr>
          <a:xfrm>
            <a:off x="166875" y="268925"/>
            <a:ext cx="7426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Backend: </a:t>
            </a:r>
            <a:r>
              <a:rPr lang="en-GB" sz="2000" b="1">
                <a:latin typeface="Montserrat"/>
                <a:ea typeface="Montserrat"/>
                <a:cs typeface="Montserrat"/>
                <a:sym typeface="Montserrat"/>
              </a:rPr>
              <a:t>Database</a:t>
            </a:r>
            <a:endParaRPr sz="2000" b="1">
              <a:latin typeface="Montserrat"/>
              <a:ea typeface="Montserrat"/>
              <a:cs typeface="Montserrat"/>
              <a:sym typeface="Montserrat"/>
            </a:endParaRPr>
          </a:p>
        </p:txBody>
      </p:sp>
      <p:cxnSp>
        <p:nvCxnSpPr>
          <p:cNvPr id="488" name="Google Shape;488;p61"/>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pic>
        <p:nvPicPr>
          <p:cNvPr id="489" name="Google Shape;489;p61"/>
          <p:cNvPicPr preferRelativeResize="0"/>
          <p:nvPr/>
        </p:nvPicPr>
        <p:blipFill>
          <a:blip r:embed="rId3">
            <a:alphaModFix/>
          </a:blip>
          <a:stretch>
            <a:fillRect/>
          </a:stretch>
        </p:blipFill>
        <p:spPr>
          <a:xfrm>
            <a:off x="947850" y="1066325"/>
            <a:ext cx="7248312" cy="40771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493"/>
        <p:cNvGrpSpPr/>
        <p:nvPr/>
      </p:nvGrpSpPr>
      <p:grpSpPr>
        <a:xfrm>
          <a:off x="0" y="0"/>
          <a:ext cx="0" cy="0"/>
          <a:chOff x="0" y="0"/>
          <a:chExt cx="0" cy="0"/>
        </a:xfrm>
      </p:grpSpPr>
      <p:sp>
        <p:nvSpPr>
          <p:cNvPr id="494" name="Google Shape;494;p62"/>
          <p:cNvSpPr txBox="1"/>
          <p:nvPr/>
        </p:nvSpPr>
        <p:spPr>
          <a:xfrm>
            <a:off x="166875" y="268925"/>
            <a:ext cx="6500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Topic Modeling: </a:t>
            </a:r>
            <a:r>
              <a:rPr lang="en-GB" sz="2000" b="1">
                <a:latin typeface="Montserrat"/>
                <a:ea typeface="Montserrat"/>
                <a:cs typeface="Montserrat"/>
                <a:sym typeface="Montserrat"/>
              </a:rPr>
              <a:t>Statement Text Preprocessing </a:t>
            </a:r>
            <a:endParaRPr sz="2000" b="1">
              <a:latin typeface="Montserrat"/>
              <a:ea typeface="Montserrat"/>
              <a:cs typeface="Montserrat"/>
              <a:sym typeface="Montserrat"/>
            </a:endParaRPr>
          </a:p>
        </p:txBody>
      </p:sp>
      <p:cxnSp>
        <p:nvCxnSpPr>
          <p:cNvPr id="495" name="Google Shape;495;p62"/>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sp>
        <p:nvSpPr>
          <p:cNvPr id="496" name="Google Shape;496;p62"/>
          <p:cNvSpPr txBox="1"/>
          <p:nvPr/>
        </p:nvSpPr>
        <p:spPr>
          <a:xfrm>
            <a:off x="259325" y="927975"/>
            <a:ext cx="4312800" cy="10158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Montserrat"/>
              <a:buChar char="●"/>
            </a:pPr>
            <a:r>
              <a:rPr lang="en-GB" sz="1800">
                <a:latin typeface="Montserrat"/>
                <a:ea typeface="Montserrat"/>
                <a:cs typeface="Montserrat"/>
                <a:sym typeface="Montserrat"/>
              </a:rPr>
              <a:t>Remove first three sentences</a:t>
            </a:r>
            <a:endParaRPr sz="1800">
              <a:latin typeface="Montserrat"/>
              <a:ea typeface="Montserrat"/>
              <a:cs typeface="Montserrat"/>
              <a:sym typeface="Montserrat"/>
            </a:endParaRPr>
          </a:p>
          <a:p>
            <a:pPr marL="457200" lvl="0" indent="-342900" algn="l" rtl="0">
              <a:spcBef>
                <a:spcPts val="0"/>
              </a:spcBef>
              <a:spcAft>
                <a:spcPts val="0"/>
              </a:spcAft>
              <a:buSzPts val="1800"/>
              <a:buFont typeface="Montserrat"/>
              <a:buChar char="●"/>
            </a:pPr>
            <a:r>
              <a:rPr lang="en-GB" sz="1800">
                <a:latin typeface="Montserrat"/>
                <a:ea typeface="Montserrat"/>
                <a:cs typeface="Montserrat"/>
                <a:sym typeface="Montserrat"/>
              </a:rPr>
              <a:t>Remove stopwords, punctuation, titles, names</a:t>
            </a:r>
            <a:endParaRPr sz="1800">
              <a:latin typeface="Montserrat"/>
              <a:ea typeface="Montserrat"/>
              <a:cs typeface="Montserrat"/>
              <a:sym typeface="Montserrat"/>
            </a:endParaRPr>
          </a:p>
        </p:txBody>
      </p:sp>
      <p:pic>
        <p:nvPicPr>
          <p:cNvPr id="497" name="Google Shape;497;p62"/>
          <p:cNvPicPr preferRelativeResize="0"/>
          <p:nvPr/>
        </p:nvPicPr>
        <p:blipFill rotWithShape="1">
          <a:blip r:embed="rId3">
            <a:alphaModFix/>
          </a:blip>
          <a:srcRect l="1603"/>
          <a:stretch/>
        </p:blipFill>
        <p:spPr>
          <a:xfrm>
            <a:off x="4572125" y="761525"/>
            <a:ext cx="3420399" cy="4381974"/>
          </a:xfrm>
          <a:prstGeom prst="rect">
            <a:avLst/>
          </a:prstGeom>
          <a:noFill/>
          <a:ln>
            <a:noFill/>
          </a:ln>
        </p:spPr>
      </p:pic>
      <p:sp>
        <p:nvSpPr>
          <p:cNvPr id="498" name="Google Shape;498;p62"/>
          <p:cNvSpPr/>
          <p:nvPr/>
        </p:nvSpPr>
        <p:spPr>
          <a:xfrm rot="5400000">
            <a:off x="5745378" y="2838414"/>
            <a:ext cx="3081600" cy="1141500"/>
          </a:xfrm>
          <a:prstGeom prst="roundRect">
            <a:avLst>
              <a:gd name="adj" fmla="val 16667"/>
            </a:avLst>
          </a:prstGeom>
          <a:noFill/>
          <a:ln w="2857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9" name="Google Shape;499;p62"/>
          <p:cNvPicPr preferRelativeResize="0"/>
          <p:nvPr/>
        </p:nvPicPr>
        <p:blipFill>
          <a:blip r:embed="rId4">
            <a:alphaModFix/>
          </a:blip>
          <a:stretch>
            <a:fillRect/>
          </a:stretch>
        </p:blipFill>
        <p:spPr>
          <a:xfrm>
            <a:off x="6667275" y="0"/>
            <a:ext cx="1714500" cy="5143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7"/>
                                        </p:tgtEl>
                                        <p:attrNameLst>
                                          <p:attrName>style.visibility</p:attrName>
                                        </p:attrNameLst>
                                      </p:cBhvr>
                                      <p:to>
                                        <p:strVal val="visible"/>
                                      </p:to>
                                    </p:set>
                                    <p:animEffect transition="in" filter="fade">
                                      <p:cBhvr>
                                        <p:cTn id="7" dur="1000"/>
                                        <p:tgtEl>
                                          <p:spTgt spid="49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98"/>
                                        </p:tgtEl>
                                        <p:attrNameLst>
                                          <p:attrName>style.visibility</p:attrName>
                                        </p:attrNameLst>
                                      </p:cBhvr>
                                      <p:to>
                                        <p:strVal val="visible"/>
                                      </p:to>
                                    </p:set>
                                    <p:anim calcmode="lin" valueType="num">
                                      <p:cBhvr additive="base">
                                        <p:cTn id="12" dur="1000"/>
                                        <p:tgtEl>
                                          <p:spTgt spid="49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497"/>
                                        </p:tgtEl>
                                      </p:cBhvr>
                                    </p:animEffect>
                                    <p:set>
                                      <p:cBhvr>
                                        <p:cTn id="17" dur="1" fill="hold">
                                          <p:stCondLst>
                                            <p:cond delay="1000"/>
                                          </p:stCondLst>
                                        </p:cTn>
                                        <p:tgtEl>
                                          <p:spTgt spid="497"/>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1000"/>
                                        <p:tgtEl>
                                          <p:spTgt spid="498"/>
                                        </p:tgtEl>
                                      </p:cBhvr>
                                    </p:animEffect>
                                    <p:set>
                                      <p:cBhvr>
                                        <p:cTn id="20" dur="1" fill="hold">
                                          <p:stCondLst>
                                            <p:cond delay="1000"/>
                                          </p:stCondLst>
                                        </p:cTn>
                                        <p:tgtEl>
                                          <p:spTgt spid="49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99"/>
                                        </p:tgtEl>
                                        <p:attrNameLst>
                                          <p:attrName>style.visibility</p:attrName>
                                        </p:attrNameLst>
                                      </p:cBhvr>
                                      <p:to>
                                        <p:strVal val="visible"/>
                                      </p:to>
                                    </p:set>
                                    <p:animEffect transition="in" filter="fade">
                                      <p:cBhvr>
                                        <p:cTn id="25" dur="1500"/>
                                        <p:tgtEl>
                                          <p:spTgt spid="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503"/>
        <p:cNvGrpSpPr/>
        <p:nvPr/>
      </p:nvGrpSpPr>
      <p:grpSpPr>
        <a:xfrm>
          <a:off x="0" y="0"/>
          <a:ext cx="0" cy="0"/>
          <a:chOff x="0" y="0"/>
          <a:chExt cx="0" cy="0"/>
        </a:xfrm>
      </p:grpSpPr>
      <p:sp>
        <p:nvSpPr>
          <p:cNvPr id="504" name="Google Shape;504;p63"/>
          <p:cNvSpPr txBox="1"/>
          <p:nvPr/>
        </p:nvSpPr>
        <p:spPr>
          <a:xfrm>
            <a:off x="166875" y="268925"/>
            <a:ext cx="3565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b="1">
                <a:latin typeface="Montserrat"/>
                <a:ea typeface="Montserrat"/>
                <a:cs typeface="Montserrat"/>
                <a:sym typeface="Montserrat"/>
              </a:rPr>
              <a:t>Data Sources</a:t>
            </a:r>
            <a:endParaRPr sz="2000">
              <a:latin typeface="Montserrat"/>
              <a:ea typeface="Montserrat"/>
              <a:cs typeface="Montserrat"/>
              <a:sym typeface="Montserrat"/>
            </a:endParaRPr>
          </a:p>
        </p:txBody>
      </p:sp>
      <p:cxnSp>
        <p:nvCxnSpPr>
          <p:cNvPr id="505" name="Google Shape;505;p63"/>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pic>
        <p:nvPicPr>
          <p:cNvPr id="506" name="Google Shape;506;p63"/>
          <p:cNvPicPr preferRelativeResize="0"/>
          <p:nvPr/>
        </p:nvPicPr>
        <p:blipFill>
          <a:blip r:embed="rId3">
            <a:alphaModFix/>
          </a:blip>
          <a:stretch>
            <a:fillRect/>
          </a:stretch>
        </p:blipFill>
        <p:spPr>
          <a:xfrm>
            <a:off x="3171260" y="1201000"/>
            <a:ext cx="2801484" cy="2304450"/>
          </a:xfrm>
          <a:prstGeom prst="rect">
            <a:avLst/>
          </a:prstGeom>
          <a:noFill/>
          <a:ln>
            <a:noFill/>
          </a:ln>
        </p:spPr>
      </p:pic>
      <p:sp>
        <p:nvSpPr>
          <p:cNvPr id="507" name="Google Shape;507;p63"/>
          <p:cNvSpPr txBox="1"/>
          <p:nvPr/>
        </p:nvSpPr>
        <p:spPr>
          <a:xfrm>
            <a:off x="3848700" y="4027825"/>
            <a:ext cx="1446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a:latin typeface="Montserrat"/>
                <a:ea typeface="Montserrat"/>
                <a:cs typeface="Montserrat"/>
                <a:sym typeface="Montserrat"/>
              </a:rPr>
              <a:t>Tweets</a:t>
            </a:r>
            <a:endParaRPr sz="1800">
              <a:latin typeface="Montserrat"/>
              <a:ea typeface="Montserrat"/>
              <a:cs typeface="Montserrat"/>
              <a:sym typeface="Montserrat"/>
            </a:endParaRPr>
          </a:p>
        </p:txBody>
      </p:sp>
      <p:pic>
        <p:nvPicPr>
          <p:cNvPr id="508" name="Google Shape;508;p63"/>
          <p:cNvPicPr preferRelativeResize="0"/>
          <p:nvPr/>
        </p:nvPicPr>
        <p:blipFill>
          <a:blip r:embed="rId4">
            <a:alphaModFix/>
          </a:blip>
          <a:stretch>
            <a:fillRect/>
          </a:stretch>
        </p:blipFill>
        <p:spPr>
          <a:xfrm>
            <a:off x="6476100" y="1201000"/>
            <a:ext cx="2304450" cy="2304450"/>
          </a:xfrm>
          <a:prstGeom prst="rect">
            <a:avLst/>
          </a:prstGeom>
          <a:noFill/>
          <a:ln>
            <a:noFill/>
          </a:ln>
        </p:spPr>
      </p:pic>
      <p:sp>
        <p:nvSpPr>
          <p:cNvPr id="509" name="Google Shape;509;p63"/>
          <p:cNvSpPr txBox="1"/>
          <p:nvPr/>
        </p:nvSpPr>
        <p:spPr>
          <a:xfrm>
            <a:off x="6700825" y="4027825"/>
            <a:ext cx="1865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a:latin typeface="Montserrat"/>
                <a:ea typeface="Montserrat"/>
                <a:cs typeface="Montserrat"/>
                <a:sym typeface="Montserrat"/>
              </a:rPr>
              <a:t>Statements</a:t>
            </a:r>
            <a:endParaRPr sz="1800">
              <a:latin typeface="Montserrat"/>
              <a:ea typeface="Montserrat"/>
              <a:cs typeface="Montserrat"/>
              <a:sym typeface="Montserrat"/>
            </a:endParaRPr>
          </a:p>
        </p:txBody>
      </p:sp>
      <p:pic>
        <p:nvPicPr>
          <p:cNvPr id="510" name="Google Shape;510;p63"/>
          <p:cNvPicPr preferRelativeResize="0"/>
          <p:nvPr/>
        </p:nvPicPr>
        <p:blipFill>
          <a:blip r:embed="rId5">
            <a:alphaModFix/>
          </a:blip>
          <a:stretch>
            <a:fillRect/>
          </a:stretch>
        </p:blipFill>
        <p:spPr>
          <a:xfrm>
            <a:off x="166875" y="1009763"/>
            <a:ext cx="2686925" cy="2686925"/>
          </a:xfrm>
          <a:prstGeom prst="rect">
            <a:avLst/>
          </a:prstGeom>
          <a:noFill/>
          <a:ln>
            <a:noFill/>
          </a:ln>
        </p:spPr>
      </p:pic>
      <p:sp>
        <p:nvSpPr>
          <p:cNvPr id="511" name="Google Shape;511;p63"/>
          <p:cNvSpPr txBox="1"/>
          <p:nvPr/>
        </p:nvSpPr>
        <p:spPr>
          <a:xfrm>
            <a:off x="577475" y="4027825"/>
            <a:ext cx="1865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a:latin typeface="Montserrat"/>
                <a:ea typeface="Montserrat"/>
                <a:cs typeface="Montserrat"/>
                <a:sym typeface="Montserrat"/>
              </a:rPr>
              <a:t>Contributions</a:t>
            </a:r>
            <a:endParaRPr sz="180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8"/>
          <p:cNvPicPr preferRelativeResize="0"/>
          <p:nvPr/>
        </p:nvPicPr>
        <p:blipFill>
          <a:blip r:embed="rId3">
            <a:alphaModFix/>
          </a:blip>
          <a:stretch>
            <a:fillRect/>
          </a:stretch>
        </p:blipFill>
        <p:spPr>
          <a:xfrm>
            <a:off x="279425" y="224925"/>
            <a:ext cx="4090076" cy="4090076"/>
          </a:xfrm>
          <a:prstGeom prst="rect">
            <a:avLst/>
          </a:prstGeom>
          <a:noFill/>
          <a:ln>
            <a:noFill/>
          </a:ln>
        </p:spPr>
      </p:pic>
      <p:pic>
        <p:nvPicPr>
          <p:cNvPr id="139" name="Google Shape;139;p28"/>
          <p:cNvPicPr preferRelativeResize="0"/>
          <p:nvPr/>
        </p:nvPicPr>
        <p:blipFill>
          <a:blip r:embed="rId4">
            <a:alphaModFix/>
          </a:blip>
          <a:stretch>
            <a:fillRect/>
          </a:stretch>
        </p:blipFill>
        <p:spPr>
          <a:xfrm>
            <a:off x="4806187" y="224925"/>
            <a:ext cx="4090074" cy="4090074"/>
          </a:xfrm>
          <a:prstGeom prst="rect">
            <a:avLst/>
          </a:prstGeom>
          <a:noFill/>
          <a:ln>
            <a:noFill/>
          </a:ln>
        </p:spPr>
      </p:pic>
      <p:sp>
        <p:nvSpPr>
          <p:cNvPr id="140" name="Google Shape;140;p28"/>
          <p:cNvSpPr txBox="1"/>
          <p:nvPr/>
        </p:nvSpPr>
        <p:spPr>
          <a:xfrm>
            <a:off x="1431201" y="4509000"/>
            <a:ext cx="1786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chemeClr val="dk1"/>
                </a:solidFill>
                <a:latin typeface="Montserrat"/>
                <a:ea typeface="Montserrat"/>
                <a:cs typeface="Montserrat"/>
                <a:sym typeface="Montserrat"/>
              </a:rPr>
              <a:t>U.S. House</a:t>
            </a:r>
            <a:endParaRPr sz="2000">
              <a:solidFill>
                <a:schemeClr val="dk1"/>
              </a:solidFill>
              <a:latin typeface="Montserrat"/>
              <a:ea typeface="Montserrat"/>
              <a:cs typeface="Montserrat"/>
              <a:sym typeface="Montserrat"/>
            </a:endParaRPr>
          </a:p>
        </p:txBody>
      </p:sp>
      <p:sp>
        <p:nvSpPr>
          <p:cNvPr id="141" name="Google Shape;141;p28"/>
          <p:cNvSpPr txBox="1"/>
          <p:nvPr/>
        </p:nvSpPr>
        <p:spPr>
          <a:xfrm>
            <a:off x="5957964" y="4509000"/>
            <a:ext cx="1786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chemeClr val="dk1"/>
                </a:solidFill>
                <a:latin typeface="Montserrat"/>
                <a:ea typeface="Montserrat"/>
                <a:cs typeface="Montserrat"/>
                <a:sym typeface="Montserrat"/>
              </a:rPr>
              <a:t>U.S. Senate</a:t>
            </a:r>
            <a:endParaRPr sz="2000">
              <a:solidFill>
                <a:schemeClr val="dk1"/>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515"/>
        <p:cNvGrpSpPr/>
        <p:nvPr/>
      </p:nvGrpSpPr>
      <p:grpSpPr>
        <a:xfrm>
          <a:off x="0" y="0"/>
          <a:ext cx="0" cy="0"/>
          <a:chOff x="0" y="0"/>
          <a:chExt cx="0" cy="0"/>
        </a:xfrm>
      </p:grpSpPr>
      <p:sp>
        <p:nvSpPr>
          <p:cNvPr id="516" name="Google Shape;516;p64"/>
          <p:cNvSpPr txBox="1"/>
          <p:nvPr/>
        </p:nvSpPr>
        <p:spPr>
          <a:xfrm>
            <a:off x="166875" y="268925"/>
            <a:ext cx="7426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Front End: </a:t>
            </a:r>
            <a:r>
              <a:rPr lang="en-GB" sz="2000" b="1">
                <a:latin typeface="Montserrat"/>
                <a:ea typeface="Montserrat"/>
                <a:cs typeface="Montserrat"/>
                <a:sym typeface="Montserrat"/>
              </a:rPr>
              <a:t>Representing the Data</a:t>
            </a:r>
            <a:endParaRPr sz="2000" b="1">
              <a:latin typeface="Montserrat"/>
              <a:ea typeface="Montserrat"/>
              <a:cs typeface="Montserrat"/>
              <a:sym typeface="Montserrat"/>
            </a:endParaRPr>
          </a:p>
        </p:txBody>
      </p:sp>
      <p:cxnSp>
        <p:nvCxnSpPr>
          <p:cNvPr id="517" name="Google Shape;517;p64"/>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sp>
        <p:nvSpPr>
          <p:cNvPr id="518" name="Google Shape;518;p64"/>
          <p:cNvSpPr txBox="1"/>
          <p:nvPr/>
        </p:nvSpPr>
        <p:spPr>
          <a:xfrm>
            <a:off x="427275" y="2192075"/>
            <a:ext cx="43059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Montserrat"/>
                <a:ea typeface="Montserrat"/>
                <a:cs typeface="Montserrat"/>
                <a:sym typeface="Montserrat"/>
              </a:rPr>
              <a:t>Why did we choose Sankey diagrams to represent our data?</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457200" lvl="0" indent="-317500" algn="l" rtl="0">
              <a:spcBef>
                <a:spcPts val="0"/>
              </a:spcBef>
              <a:spcAft>
                <a:spcPts val="0"/>
              </a:spcAft>
              <a:buSzPts val="1400"/>
              <a:buFont typeface="Montserrat"/>
              <a:buChar char="●"/>
            </a:pPr>
            <a:r>
              <a:rPr lang="en-GB">
                <a:latin typeface="Montserrat"/>
                <a:ea typeface="Montserrat"/>
                <a:cs typeface="Montserrat"/>
                <a:sym typeface="Montserrat"/>
              </a:rPr>
              <a:t>Researched data visualization best-practices, specifically for open government data </a:t>
            </a:r>
            <a:endParaRPr>
              <a:latin typeface="Montserrat"/>
              <a:ea typeface="Montserrat"/>
              <a:cs typeface="Montserrat"/>
              <a:sym typeface="Montserrat"/>
            </a:endParaRPr>
          </a:p>
          <a:p>
            <a:pPr marL="457200" lvl="0" indent="-317500" algn="l" rtl="0">
              <a:spcBef>
                <a:spcPts val="0"/>
              </a:spcBef>
              <a:spcAft>
                <a:spcPts val="0"/>
              </a:spcAft>
              <a:buSzPts val="1400"/>
              <a:buFont typeface="Montserrat"/>
              <a:buChar char="●"/>
            </a:pPr>
            <a:r>
              <a:rPr lang="en-GB">
                <a:latin typeface="Montserrat"/>
                <a:ea typeface="Montserrat"/>
                <a:cs typeface="Montserrat"/>
                <a:sym typeface="Montserrat"/>
              </a:rPr>
              <a:t>Considered many different approaches/types of charts</a:t>
            </a:r>
            <a:endParaRPr>
              <a:latin typeface="Montserrat"/>
              <a:ea typeface="Montserrat"/>
              <a:cs typeface="Montserrat"/>
              <a:sym typeface="Montserrat"/>
            </a:endParaRPr>
          </a:p>
          <a:p>
            <a:pPr marL="914400" lvl="1" indent="-317500" algn="l" rtl="0">
              <a:spcBef>
                <a:spcPts val="0"/>
              </a:spcBef>
              <a:spcAft>
                <a:spcPts val="0"/>
              </a:spcAft>
              <a:buSzPts val="1400"/>
              <a:buFont typeface="Montserrat"/>
              <a:buChar char="○"/>
            </a:pPr>
            <a:r>
              <a:rPr lang="en-GB">
                <a:latin typeface="Montserrat"/>
                <a:ea typeface="Montserrat"/>
                <a:cs typeface="Montserrat"/>
                <a:sym typeface="Montserrat"/>
              </a:rPr>
              <a:t>For speech in particular</a:t>
            </a:r>
            <a:endParaRPr>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a:buChar char="●"/>
            </a:pPr>
            <a:r>
              <a:rPr lang="en-GB">
                <a:solidFill>
                  <a:schemeClr val="dk1"/>
                </a:solidFill>
                <a:latin typeface="Montserrat"/>
                <a:ea typeface="Montserrat"/>
                <a:cs typeface="Montserrat"/>
                <a:sym typeface="Montserrat"/>
              </a:rPr>
              <a:t>Wanted to be able to compare multiple politicians at once</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p:txBody>
      </p:sp>
      <p:sp>
        <p:nvSpPr>
          <p:cNvPr id="519" name="Google Shape;519;p64"/>
          <p:cNvSpPr txBox="1"/>
          <p:nvPr/>
        </p:nvSpPr>
        <p:spPr>
          <a:xfrm>
            <a:off x="451400" y="867650"/>
            <a:ext cx="4305900" cy="14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Montserrat"/>
                <a:ea typeface="Montserrat"/>
                <a:cs typeface="Montserrat"/>
                <a:sym typeface="Montserrat"/>
              </a:rPr>
              <a:t>What is a Sankey diagram?</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457200" lvl="0" indent="-317500" algn="l" rtl="0">
              <a:spcBef>
                <a:spcPts val="0"/>
              </a:spcBef>
              <a:spcAft>
                <a:spcPts val="0"/>
              </a:spcAft>
              <a:buSzPts val="1400"/>
              <a:buFont typeface="Montserrat"/>
              <a:buChar char="●"/>
            </a:pPr>
            <a:r>
              <a:rPr lang="en-GB">
                <a:latin typeface="Montserrat"/>
                <a:ea typeface="Montserrat"/>
                <a:cs typeface="Montserrat"/>
                <a:sym typeface="Montserrat"/>
              </a:rPr>
              <a:t> A type of flow diagram where the width of the flow is proportional to the quantity represented</a:t>
            </a:r>
            <a:endParaRPr>
              <a:latin typeface="Montserrat"/>
              <a:ea typeface="Montserrat"/>
              <a:cs typeface="Montserrat"/>
              <a:sym typeface="Montserrat"/>
            </a:endParaRPr>
          </a:p>
        </p:txBody>
      </p:sp>
      <p:pic>
        <p:nvPicPr>
          <p:cNvPr id="520" name="Google Shape;520;p64"/>
          <p:cNvPicPr preferRelativeResize="0"/>
          <p:nvPr/>
        </p:nvPicPr>
        <p:blipFill>
          <a:blip r:embed="rId3">
            <a:alphaModFix/>
          </a:blip>
          <a:stretch>
            <a:fillRect/>
          </a:stretch>
        </p:blipFill>
        <p:spPr>
          <a:xfrm>
            <a:off x="4926900" y="1007575"/>
            <a:ext cx="3977549" cy="38789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524"/>
        <p:cNvGrpSpPr/>
        <p:nvPr/>
      </p:nvGrpSpPr>
      <p:grpSpPr>
        <a:xfrm>
          <a:off x="0" y="0"/>
          <a:ext cx="0" cy="0"/>
          <a:chOff x="0" y="0"/>
          <a:chExt cx="0" cy="0"/>
        </a:xfrm>
      </p:grpSpPr>
      <p:sp>
        <p:nvSpPr>
          <p:cNvPr id="525" name="Google Shape;525;p65"/>
          <p:cNvSpPr txBox="1"/>
          <p:nvPr/>
        </p:nvSpPr>
        <p:spPr>
          <a:xfrm>
            <a:off x="166875" y="268925"/>
            <a:ext cx="7426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Front End: </a:t>
            </a:r>
            <a:r>
              <a:rPr lang="en-GB" sz="2000" b="1">
                <a:latin typeface="Montserrat"/>
                <a:ea typeface="Montserrat"/>
                <a:cs typeface="Montserrat"/>
                <a:sym typeface="Montserrat"/>
              </a:rPr>
              <a:t>Interactivity</a:t>
            </a:r>
            <a:endParaRPr sz="2000" b="1">
              <a:latin typeface="Montserrat"/>
              <a:ea typeface="Montserrat"/>
              <a:cs typeface="Montserrat"/>
              <a:sym typeface="Montserrat"/>
            </a:endParaRPr>
          </a:p>
        </p:txBody>
      </p:sp>
      <p:cxnSp>
        <p:nvCxnSpPr>
          <p:cNvPr id="526" name="Google Shape;526;p65"/>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pic>
        <p:nvPicPr>
          <p:cNvPr id="527" name="Google Shape;527;p65"/>
          <p:cNvPicPr preferRelativeResize="0"/>
          <p:nvPr/>
        </p:nvPicPr>
        <p:blipFill rotWithShape="1">
          <a:blip r:embed="rId3">
            <a:alphaModFix/>
          </a:blip>
          <a:srcRect l="10299" t="23021" r="10773" b="14455"/>
          <a:stretch/>
        </p:blipFill>
        <p:spPr>
          <a:xfrm>
            <a:off x="352575" y="995300"/>
            <a:ext cx="8438851" cy="3760301"/>
          </a:xfrm>
          <a:prstGeom prst="rect">
            <a:avLst/>
          </a:prstGeom>
          <a:noFill/>
          <a:ln>
            <a:noFill/>
          </a:ln>
        </p:spPr>
      </p:pic>
      <p:pic>
        <p:nvPicPr>
          <p:cNvPr id="528" name="Google Shape;528;p65"/>
          <p:cNvPicPr preferRelativeResize="0"/>
          <p:nvPr/>
        </p:nvPicPr>
        <p:blipFill rotWithShape="1">
          <a:blip r:embed="rId4">
            <a:alphaModFix/>
          </a:blip>
          <a:srcRect l="10299" t="23021" r="10773" b="14455"/>
          <a:stretch/>
        </p:blipFill>
        <p:spPr>
          <a:xfrm>
            <a:off x="352575" y="995300"/>
            <a:ext cx="8438861" cy="3760301"/>
          </a:xfrm>
          <a:prstGeom prst="rect">
            <a:avLst/>
          </a:prstGeom>
          <a:noFill/>
          <a:ln>
            <a:noFill/>
          </a:ln>
        </p:spPr>
      </p:pic>
      <p:pic>
        <p:nvPicPr>
          <p:cNvPr id="529" name="Google Shape;529;p65"/>
          <p:cNvPicPr preferRelativeResize="0"/>
          <p:nvPr/>
        </p:nvPicPr>
        <p:blipFill rotWithShape="1">
          <a:blip r:embed="rId5">
            <a:alphaModFix/>
          </a:blip>
          <a:srcRect l="10299" t="23021" r="10773" b="14455"/>
          <a:stretch/>
        </p:blipFill>
        <p:spPr>
          <a:xfrm>
            <a:off x="352575" y="995300"/>
            <a:ext cx="8438861" cy="3760301"/>
          </a:xfrm>
          <a:prstGeom prst="rect">
            <a:avLst/>
          </a:prstGeom>
          <a:noFill/>
          <a:ln>
            <a:noFill/>
          </a:ln>
        </p:spPr>
      </p:pic>
      <p:pic>
        <p:nvPicPr>
          <p:cNvPr id="530" name="Google Shape;530;p65"/>
          <p:cNvPicPr preferRelativeResize="0"/>
          <p:nvPr/>
        </p:nvPicPr>
        <p:blipFill rotWithShape="1">
          <a:blip r:embed="rId6">
            <a:alphaModFix/>
          </a:blip>
          <a:srcRect l="10299" t="23021" r="10773" b="14455"/>
          <a:stretch/>
        </p:blipFill>
        <p:spPr>
          <a:xfrm>
            <a:off x="352575" y="995312"/>
            <a:ext cx="8438851" cy="3760295"/>
          </a:xfrm>
          <a:prstGeom prst="rect">
            <a:avLst/>
          </a:prstGeom>
          <a:noFill/>
          <a:ln>
            <a:noFill/>
          </a:ln>
        </p:spPr>
      </p:pic>
      <p:pic>
        <p:nvPicPr>
          <p:cNvPr id="531" name="Google Shape;531;p65"/>
          <p:cNvPicPr preferRelativeResize="0"/>
          <p:nvPr/>
        </p:nvPicPr>
        <p:blipFill rotWithShape="1">
          <a:blip r:embed="rId7">
            <a:alphaModFix/>
          </a:blip>
          <a:srcRect l="10299" t="23021" r="10773" b="14455"/>
          <a:stretch/>
        </p:blipFill>
        <p:spPr>
          <a:xfrm>
            <a:off x="352575" y="995300"/>
            <a:ext cx="8438851" cy="3760295"/>
          </a:xfrm>
          <a:prstGeom prst="rect">
            <a:avLst/>
          </a:prstGeom>
          <a:noFill/>
          <a:ln>
            <a:noFill/>
          </a:ln>
        </p:spPr>
      </p:pic>
      <p:pic>
        <p:nvPicPr>
          <p:cNvPr id="532" name="Google Shape;532;p65"/>
          <p:cNvPicPr preferRelativeResize="0"/>
          <p:nvPr/>
        </p:nvPicPr>
        <p:blipFill rotWithShape="1">
          <a:blip r:embed="rId8">
            <a:alphaModFix/>
          </a:blip>
          <a:srcRect l="10299" t="23021" r="10773" b="14455"/>
          <a:stretch/>
        </p:blipFill>
        <p:spPr>
          <a:xfrm>
            <a:off x="352575" y="995300"/>
            <a:ext cx="8438851" cy="3760295"/>
          </a:xfrm>
          <a:prstGeom prst="rect">
            <a:avLst/>
          </a:prstGeom>
          <a:noFill/>
          <a:ln>
            <a:noFill/>
          </a:ln>
        </p:spPr>
      </p:pic>
      <p:pic>
        <p:nvPicPr>
          <p:cNvPr id="533" name="Google Shape;533;p65"/>
          <p:cNvPicPr preferRelativeResize="0"/>
          <p:nvPr/>
        </p:nvPicPr>
        <p:blipFill rotWithShape="1">
          <a:blip r:embed="rId9">
            <a:alphaModFix/>
          </a:blip>
          <a:srcRect l="10299" t="23021" r="10773" b="14455"/>
          <a:stretch/>
        </p:blipFill>
        <p:spPr>
          <a:xfrm>
            <a:off x="352575" y="995300"/>
            <a:ext cx="8438851" cy="3760295"/>
          </a:xfrm>
          <a:prstGeom prst="rect">
            <a:avLst/>
          </a:prstGeom>
          <a:noFill/>
          <a:ln>
            <a:noFill/>
          </a:ln>
        </p:spPr>
      </p:pic>
      <p:cxnSp>
        <p:nvCxnSpPr>
          <p:cNvPr id="534" name="Google Shape;534;p65"/>
          <p:cNvCxnSpPr/>
          <p:nvPr/>
        </p:nvCxnSpPr>
        <p:spPr>
          <a:xfrm rot="10800000">
            <a:off x="-1287220" y="5453300"/>
            <a:ext cx="5197500" cy="0"/>
          </a:xfrm>
          <a:prstGeom prst="straightConnector1">
            <a:avLst/>
          </a:prstGeom>
          <a:noFill/>
          <a:ln w="9525" cap="flat" cmpd="sng">
            <a:solidFill>
              <a:schemeClr val="dk2"/>
            </a:solidFill>
            <a:prstDash val="solid"/>
            <a:round/>
            <a:headEnd type="none" w="med" len="med"/>
            <a:tailEnd type="none" w="med" len="med"/>
          </a:ln>
        </p:spPr>
      </p:cxnSp>
      <p:cxnSp>
        <p:nvCxnSpPr>
          <p:cNvPr id="535" name="Google Shape;535;p65"/>
          <p:cNvCxnSpPr/>
          <p:nvPr/>
        </p:nvCxnSpPr>
        <p:spPr>
          <a:xfrm rot="10800000">
            <a:off x="-309150" y="5273350"/>
            <a:ext cx="0" cy="2060100"/>
          </a:xfrm>
          <a:prstGeom prst="straightConnector1">
            <a:avLst/>
          </a:prstGeom>
          <a:noFill/>
          <a:ln w="9525" cap="flat" cmpd="sng">
            <a:solidFill>
              <a:schemeClr val="dk2"/>
            </a:solidFill>
            <a:prstDash val="solid"/>
            <a:round/>
            <a:headEnd type="none" w="med" len="med"/>
            <a:tailEnd type="none" w="med" len="med"/>
          </a:ln>
        </p:spPr>
      </p:cxnSp>
      <p:pic>
        <p:nvPicPr>
          <p:cNvPr id="536" name="Google Shape;536;p65"/>
          <p:cNvPicPr preferRelativeResize="0"/>
          <p:nvPr/>
        </p:nvPicPr>
        <p:blipFill rotWithShape="1">
          <a:blip r:embed="rId10">
            <a:alphaModFix/>
          </a:blip>
          <a:srcRect l="10299" t="23021" r="10773" b="14455"/>
          <a:stretch/>
        </p:blipFill>
        <p:spPr>
          <a:xfrm>
            <a:off x="352575" y="995300"/>
            <a:ext cx="8438861" cy="3760301"/>
          </a:xfrm>
          <a:prstGeom prst="rect">
            <a:avLst/>
          </a:prstGeom>
          <a:noFill/>
          <a:ln>
            <a:noFill/>
          </a:ln>
        </p:spPr>
      </p:pic>
      <p:pic>
        <p:nvPicPr>
          <p:cNvPr id="537" name="Google Shape;537;p65"/>
          <p:cNvPicPr preferRelativeResize="0"/>
          <p:nvPr/>
        </p:nvPicPr>
        <p:blipFill rotWithShape="1">
          <a:blip r:embed="rId11">
            <a:alphaModFix/>
          </a:blip>
          <a:srcRect l="10299" t="23021" r="10773" b="14455"/>
          <a:stretch/>
        </p:blipFill>
        <p:spPr>
          <a:xfrm>
            <a:off x="352575" y="995300"/>
            <a:ext cx="8438861" cy="3760301"/>
          </a:xfrm>
          <a:prstGeom prst="rect">
            <a:avLst/>
          </a:prstGeom>
          <a:noFill/>
          <a:ln>
            <a:noFill/>
          </a:ln>
        </p:spPr>
      </p:pic>
      <p:pic>
        <p:nvPicPr>
          <p:cNvPr id="538" name="Google Shape;538;p65"/>
          <p:cNvPicPr preferRelativeResize="0"/>
          <p:nvPr/>
        </p:nvPicPr>
        <p:blipFill rotWithShape="1">
          <a:blip r:embed="rId12">
            <a:alphaModFix/>
          </a:blip>
          <a:srcRect l="11008" t="22827" r="11303" b="14578"/>
          <a:stretch/>
        </p:blipFill>
        <p:spPr>
          <a:xfrm>
            <a:off x="428775" y="995300"/>
            <a:ext cx="8297606" cy="3760301"/>
          </a:xfrm>
          <a:prstGeom prst="rect">
            <a:avLst/>
          </a:prstGeom>
          <a:noFill/>
          <a:ln>
            <a:noFill/>
          </a:ln>
        </p:spPr>
      </p:pic>
      <p:pic>
        <p:nvPicPr>
          <p:cNvPr id="539" name="Google Shape;539;p65"/>
          <p:cNvPicPr preferRelativeResize="0"/>
          <p:nvPr/>
        </p:nvPicPr>
        <p:blipFill>
          <a:blip r:embed="rId13">
            <a:alphaModFix/>
          </a:blip>
          <a:stretch>
            <a:fillRect/>
          </a:stretch>
        </p:blipFill>
        <p:spPr>
          <a:xfrm>
            <a:off x="1019924" y="913062"/>
            <a:ext cx="7104162" cy="40771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9"/>
          <p:cNvSpPr txBox="1"/>
          <p:nvPr/>
        </p:nvSpPr>
        <p:spPr>
          <a:xfrm>
            <a:off x="166875" y="268925"/>
            <a:ext cx="3565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b="1">
                <a:latin typeface="Montserrat"/>
                <a:ea typeface="Montserrat"/>
                <a:cs typeface="Montserrat"/>
                <a:sym typeface="Montserrat"/>
              </a:rPr>
              <a:t>Background</a:t>
            </a:r>
            <a:r>
              <a:rPr lang="en-GB" sz="2000">
                <a:latin typeface="Montserrat"/>
                <a:ea typeface="Montserrat"/>
                <a:cs typeface="Montserrat"/>
                <a:sym typeface="Montserrat"/>
              </a:rPr>
              <a:t> </a:t>
            </a:r>
            <a:endParaRPr sz="2000">
              <a:latin typeface="Montserrat"/>
              <a:ea typeface="Montserrat"/>
              <a:cs typeface="Montserrat"/>
              <a:sym typeface="Montserrat"/>
            </a:endParaRPr>
          </a:p>
        </p:txBody>
      </p:sp>
      <p:cxnSp>
        <p:nvCxnSpPr>
          <p:cNvPr id="147" name="Google Shape;147;p29"/>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sp>
        <p:nvSpPr>
          <p:cNvPr id="148" name="Google Shape;148;p29"/>
          <p:cNvSpPr txBox="1"/>
          <p:nvPr/>
        </p:nvSpPr>
        <p:spPr>
          <a:xfrm>
            <a:off x="544400" y="1013600"/>
            <a:ext cx="7979100" cy="15099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Montserrat"/>
              <a:buChar char="●"/>
            </a:pPr>
            <a:r>
              <a:rPr lang="en-GB" sz="1800">
                <a:solidFill>
                  <a:schemeClr val="dk1"/>
                </a:solidFill>
                <a:latin typeface="Montserrat"/>
                <a:ea typeface="Montserrat"/>
                <a:cs typeface="Montserrat"/>
                <a:sym typeface="Montserrat"/>
              </a:rPr>
              <a:t>US congress people fund campaigns through contributions</a:t>
            </a:r>
            <a:endParaRPr sz="1800">
              <a:solidFill>
                <a:schemeClr val="dk1"/>
              </a:solidFill>
              <a:latin typeface="Montserrat"/>
              <a:ea typeface="Montserrat"/>
              <a:cs typeface="Montserrat"/>
              <a:sym typeface="Montserrat"/>
            </a:endParaRPr>
          </a:p>
          <a:p>
            <a:pPr marL="914400" lvl="1" indent="-317500" algn="l" rtl="0">
              <a:lnSpc>
                <a:spcPct val="115000"/>
              </a:lnSpc>
              <a:spcBef>
                <a:spcPts val="0"/>
              </a:spcBef>
              <a:spcAft>
                <a:spcPts val="0"/>
              </a:spcAft>
              <a:buClr>
                <a:schemeClr val="dk1"/>
              </a:buClr>
              <a:buSzPts val="1400"/>
              <a:buFont typeface="Montserrat"/>
              <a:buChar char="○"/>
            </a:pPr>
            <a:r>
              <a:rPr lang="en-GB" sz="1800">
                <a:solidFill>
                  <a:schemeClr val="dk1"/>
                </a:solidFill>
                <a:latin typeface="Montserrat"/>
                <a:ea typeface="Montserrat"/>
                <a:cs typeface="Montserrat"/>
                <a:sym typeface="Montserrat"/>
              </a:rPr>
              <a:t>Individuals and PACs</a:t>
            </a:r>
            <a:endParaRPr sz="1800">
              <a:solidFill>
                <a:schemeClr val="dk1"/>
              </a:solidFill>
              <a:latin typeface="Montserrat"/>
              <a:ea typeface="Montserrat"/>
              <a:cs typeface="Montserrat"/>
              <a:sym typeface="Montserrat"/>
            </a:endParaRPr>
          </a:p>
          <a:p>
            <a:pPr marL="457200" lvl="0" indent="-342900" algn="l" rtl="0">
              <a:lnSpc>
                <a:spcPct val="115000"/>
              </a:lnSpc>
              <a:spcBef>
                <a:spcPts val="0"/>
              </a:spcBef>
              <a:spcAft>
                <a:spcPts val="0"/>
              </a:spcAft>
              <a:buClr>
                <a:schemeClr val="dk1"/>
              </a:buClr>
              <a:buSzPts val="1800"/>
              <a:buFont typeface="Montserrat"/>
              <a:buChar char="●"/>
            </a:pPr>
            <a:r>
              <a:rPr lang="en-GB" sz="1800">
                <a:solidFill>
                  <a:schemeClr val="dk1"/>
                </a:solidFill>
                <a:latin typeface="Montserrat"/>
                <a:ea typeface="Montserrat"/>
                <a:cs typeface="Montserrat"/>
                <a:sym typeface="Montserrat"/>
              </a:rPr>
              <a:t>These contributions influence political focus &amp; discourse</a:t>
            </a:r>
            <a:endParaRPr sz="1800" b="1">
              <a:solidFill>
                <a:schemeClr val="dk1"/>
              </a:solidFill>
              <a:latin typeface="Montserrat"/>
              <a:ea typeface="Montserrat"/>
              <a:cs typeface="Montserrat"/>
              <a:sym typeface="Montserrat"/>
            </a:endParaRPr>
          </a:p>
          <a:p>
            <a:pPr marL="0" lvl="0" indent="0" algn="l" rtl="0">
              <a:spcBef>
                <a:spcPts val="1200"/>
              </a:spcBef>
              <a:spcAft>
                <a:spcPts val="0"/>
              </a:spcAft>
              <a:buNone/>
            </a:pPr>
            <a:endParaRPr>
              <a:solidFill>
                <a:schemeClr val="dk1"/>
              </a:solidFill>
              <a:latin typeface="Montserrat"/>
              <a:ea typeface="Montserrat"/>
              <a:cs typeface="Montserrat"/>
              <a:sym typeface="Montserrat"/>
            </a:endParaRPr>
          </a:p>
        </p:txBody>
      </p:sp>
      <p:sp>
        <p:nvSpPr>
          <p:cNvPr id="149" name="Google Shape;149;p29"/>
          <p:cNvSpPr/>
          <p:nvPr/>
        </p:nvSpPr>
        <p:spPr>
          <a:xfrm>
            <a:off x="1269438" y="3219650"/>
            <a:ext cx="2582400" cy="567900"/>
          </a:xfrm>
          <a:prstGeom prst="roundRect">
            <a:avLst>
              <a:gd name="adj" fmla="val 16667"/>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Montserrat"/>
                <a:ea typeface="Montserrat"/>
                <a:cs typeface="Montserrat"/>
                <a:sym typeface="Montserrat"/>
              </a:rPr>
              <a:t>Campaign Contributions</a:t>
            </a:r>
            <a:endParaRPr b="1">
              <a:solidFill>
                <a:schemeClr val="lt1"/>
              </a:solidFill>
              <a:latin typeface="Montserrat"/>
              <a:ea typeface="Montserrat"/>
              <a:cs typeface="Montserrat"/>
              <a:sym typeface="Montserrat"/>
            </a:endParaRPr>
          </a:p>
        </p:txBody>
      </p:sp>
      <p:sp>
        <p:nvSpPr>
          <p:cNvPr id="150" name="Google Shape;150;p29"/>
          <p:cNvSpPr/>
          <p:nvPr/>
        </p:nvSpPr>
        <p:spPr>
          <a:xfrm>
            <a:off x="5656363" y="2239500"/>
            <a:ext cx="2218200" cy="567900"/>
          </a:xfrm>
          <a:prstGeom prst="roundRect">
            <a:avLst>
              <a:gd name="adj" fmla="val 16667"/>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Montserrat"/>
                <a:ea typeface="Montserrat"/>
                <a:cs typeface="Montserrat"/>
                <a:sym typeface="Montserrat"/>
              </a:rPr>
              <a:t>Favorable Legislation</a:t>
            </a:r>
            <a:endParaRPr b="1">
              <a:solidFill>
                <a:schemeClr val="lt1"/>
              </a:solidFill>
              <a:latin typeface="Montserrat"/>
              <a:ea typeface="Montserrat"/>
              <a:cs typeface="Montserrat"/>
              <a:sym typeface="Montserrat"/>
            </a:endParaRPr>
          </a:p>
        </p:txBody>
      </p:sp>
      <p:sp>
        <p:nvSpPr>
          <p:cNvPr id="151" name="Google Shape;151;p29"/>
          <p:cNvSpPr/>
          <p:nvPr/>
        </p:nvSpPr>
        <p:spPr>
          <a:xfrm>
            <a:off x="5656363" y="2887500"/>
            <a:ext cx="2218200" cy="567900"/>
          </a:xfrm>
          <a:prstGeom prst="roundRect">
            <a:avLst>
              <a:gd name="adj" fmla="val 16667"/>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Montserrat"/>
                <a:ea typeface="Montserrat"/>
                <a:cs typeface="Montserrat"/>
                <a:sym typeface="Montserrat"/>
              </a:rPr>
              <a:t>Reduced Regulations</a:t>
            </a:r>
            <a:endParaRPr b="1">
              <a:solidFill>
                <a:schemeClr val="lt1"/>
              </a:solidFill>
              <a:latin typeface="Montserrat"/>
              <a:ea typeface="Montserrat"/>
              <a:cs typeface="Montserrat"/>
              <a:sym typeface="Montserrat"/>
            </a:endParaRPr>
          </a:p>
        </p:txBody>
      </p:sp>
      <p:sp>
        <p:nvSpPr>
          <p:cNvPr id="152" name="Google Shape;152;p29"/>
          <p:cNvSpPr/>
          <p:nvPr/>
        </p:nvSpPr>
        <p:spPr>
          <a:xfrm>
            <a:off x="5656363" y="3531475"/>
            <a:ext cx="2218200" cy="567900"/>
          </a:xfrm>
          <a:prstGeom prst="roundRect">
            <a:avLst>
              <a:gd name="adj" fmla="val 16667"/>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Montserrat"/>
                <a:ea typeface="Montserrat"/>
                <a:cs typeface="Montserrat"/>
                <a:sym typeface="Montserrat"/>
              </a:rPr>
              <a:t>Political Appointments</a:t>
            </a:r>
            <a:endParaRPr b="1">
              <a:solidFill>
                <a:schemeClr val="lt1"/>
              </a:solidFill>
              <a:latin typeface="Montserrat"/>
              <a:ea typeface="Montserrat"/>
              <a:cs typeface="Montserrat"/>
              <a:sym typeface="Montserrat"/>
            </a:endParaRPr>
          </a:p>
        </p:txBody>
      </p:sp>
      <p:sp>
        <p:nvSpPr>
          <p:cNvPr id="153" name="Google Shape;153;p29"/>
          <p:cNvSpPr/>
          <p:nvPr/>
        </p:nvSpPr>
        <p:spPr>
          <a:xfrm>
            <a:off x="5656363" y="4175450"/>
            <a:ext cx="2218200" cy="567900"/>
          </a:xfrm>
          <a:prstGeom prst="roundRect">
            <a:avLst>
              <a:gd name="adj" fmla="val 16667"/>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Montserrat"/>
                <a:ea typeface="Montserrat"/>
                <a:cs typeface="Montserrat"/>
                <a:sym typeface="Montserrat"/>
              </a:rPr>
              <a:t>Government Contracts</a:t>
            </a:r>
            <a:endParaRPr b="1">
              <a:solidFill>
                <a:schemeClr val="lt1"/>
              </a:solidFill>
              <a:latin typeface="Montserrat"/>
              <a:ea typeface="Montserrat"/>
              <a:cs typeface="Montserrat"/>
              <a:sym typeface="Montserrat"/>
            </a:endParaRPr>
          </a:p>
        </p:txBody>
      </p:sp>
      <p:cxnSp>
        <p:nvCxnSpPr>
          <p:cNvPr id="154" name="Google Shape;154;p29"/>
          <p:cNvCxnSpPr>
            <a:stCxn id="149" idx="3"/>
            <a:endCxn id="150" idx="1"/>
          </p:cNvCxnSpPr>
          <p:nvPr/>
        </p:nvCxnSpPr>
        <p:spPr>
          <a:xfrm rot="10800000" flipH="1">
            <a:off x="3851838" y="2523500"/>
            <a:ext cx="1804500" cy="980100"/>
          </a:xfrm>
          <a:prstGeom prst="straightConnector1">
            <a:avLst/>
          </a:prstGeom>
          <a:noFill/>
          <a:ln w="9525" cap="flat" cmpd="sng">
            <a:solidFill>
              <a:schemeClr val="dk2"/>
            </a:solidFill>
            <a:prstDash val="solid"/>
            <a:round/>
            <a:headEnd type="none" w="med" len="med"/>
            <a:tailEnd type="triangle" w="med" len="med"/>
          </a:ln>
        </p:spPr>
      </p:cxnSp>
      <p:cxnSp>
        <p:nvCxnSpPr>
          <p:cNvPr id="155" name="Google Shape;155;p29"/>
          <p:cNvCxnSpPr>
            <a:stCxn id="149" idx="3"/>
            <a:endCxn id="151" idx="1"/>
          </p:cNvCxnSpPr>
          <p:nvPr/>
        </p:nvCxnSpPr>
        <p:spPr>
          <a:xfrm rot="10800000" flipH="1">
            <a:off x="3851838" y="3171500"/>
            <a:ext cx="1804500" cy="332100"/>
          </a:xfrm>
          <a:prstGeom prst="straightConnector1">
            <a:avLst/>
          </a:prstGeom>
          <a:noFill/>
          <a:ln w="9525" cap="flat" cmpd="sng">
            <a:solidFill>
              <a:schemeClr val="dk2"/>
            </a:solidFill>
            <a:prstDash val="solid"/>
            <a:round/>
            <a:headEnd type="none" w="med" len="med"/>
            <a:tailEnd type="triangle" w="med" len="med"/>
          </a:ln>
        </p:spPr>
      </p:cxnSp>
      <p:cxnSp>
        <p:nvCxnSpPr>
          <p:cNvPr id="156" name="Google Shape;156;p29"/>
          <p:cNvCxnSpPr>
            <a:stCxn id="149" idx="3"/>
            <a:endCxn id="152" idx="1"/>
          </p:cNvCxnSpPr>
          <p:nvPr/>
        </p:nvCxnSpPr>
        <p:spPr>
          <a:xfrm>
            <a:off x="3851838" y="3503600"/>
            <a:ext cx="1804500" cy="311700"/>
          </a:xfrm>
          <a:prstGeom prst="straightConnector1">
            <a:avLst/>
          </a:prstGeom>
          <a:noFill/>
          <a:ln w="9525" cap="flat" cmpd="sng">
            <a:solidFill>
              <a:schemeClr val="dk2"/>
            </a:solidFill>
            <a:prstDash val="solid"/>
            <a:round/>
            <a:headEnd type="none" w="med" len="med"/>
            <a:tailEnd type="triangle" w="med" len="med"/>
          </a:ln>
        </p:spPr>
      </p:cxnSp>
      <p:cxnSp>
        <p:nvCxnSpPr>
          <p:cNvPr id="157" name="Google Shape;157;p29"/>
          <p:cNvCxnSpPr>
            <a:stCxn id="149" idx="3"/>
            <a:endCxn id="153" idx="1"/>
          </p:cNvCxnSpPr>
          <p:nvPr/>
        </p:nvCxnSpPr>
        <p:spPr>
          <a:xfrm>
            <a:off x="3851838" y="3503600"/>
            <a:ext cx="1804500" cy="955800"/>
          </a:xfrm>
          <a:prstGeom prst="straightConnector1">
            <a:avLst/>
          </a:prstGeom>
          <a:noFill/>
          <a:ln w="9525" cap="flat" cmpd="sng">
            <a:solidFill>
              <a:schemeClr val="dk2"/>
            </a:solidFill>
            <a:prstDash val="solid"/>
            <a:round/>
            <a:headEnd type="none" w="med" len="med"/>
            <a:tailEnd type="triangle" w="med" len="med"/>
          </a:ln>
        </p:spPr>
      </p:cxnSp>
      <p:sp>
        <p:nvSpPr>
          <p:cNvPr id="158" name="Google Shape;158;p29"/>
          <p:cNvSpPr txBox="1"/>
          <p:nvPr/>
        </p:nvSpPr>
        <p:spPr>
          <a:xfrm>
            <a:off x="4478413" y="2775575"/>
            <a:ext cx="551400" cy="67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a:latin typeface="Merriweather"/>
                <a:ea typeface="Merriweather"/>
                <a:cs typeface="Merriweather"/>
                <a:sym typeface="Merriweather"/>
              </a:rPr>
              <a:t>?</a:t>
            </a:r>
            <a:endParaRPr sz="3200">
              <a:latin typeface="Merriweather"/>
              <a:ea typeface="Merriweather"/>
              <a:cs typeface="Merriweather"/>
              <a:sym typeface="Merriweather"/>
            </a:endParaRPr>
          </a:p>
        </p:txBody>
      </p:sp>
      <p:sp>
        <p:nvSpPr>
          <p:cNvPr id="159" name="Google Shape;159;p29"/>
          <p:cNvSpPr/>
          <p:nvPr/>
        </p:nvSpPr>
        <p:spPr>
          <a:xfrm>
            <a:off x="5656363" y="3219650"/>
            <a:ext cx="2218200" cy="567900"/>
          </a:xfrm>
          <a:prstGeom prst="roundRect">
            <a:avLst>
              <a:gd name="adj" fmla="val 16667"/>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Montserrat"/>
                <a:ea typeface="Montserrat"/>
                <a:cs typeface="Montserrat"/>
                <a:sym typeface="Montserrat"/>
              </a:rPr>
              <a:t>Political Speech</a:t>
            </a:r>
            <a:endParaRPr b="1">
              <a:solidFill>
                <a:schemeClr val="lt1"/>
              </a:solidFill>
              <a:latin typeface="Montserrat"/>
              <a:ea typeface="Montserrat"/>
              <a:cs typeface="Montserrat"/>
              <a:sym typeface="Montserrat"/>
            </a:endParaRPr>
          </a:p>
        </p:txBody>
      </p:sp>
      <p:cxnSp>
        <p:nvCxnSpPr>
          <p:cNvPr id="160" name="Google Shape;160;p29"/>
          <p:cNvCxnSpPr>
            <a:endCxn id="159" idx="1"/>
          </p:cNvCxnSpPr>
          <p:nvPr/>
        </p:nvCxnSpPr>
        <p:spPr>
          <a:xfrm>
            <a:off x="3851863" y="3503600"/>
            <a:ext cx="1804500" cy="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4"/>
                                        </p:tgtEl>
                                        <p:attrNameLst>
                                          <p:attrName>style.visibility</p:attrName>
                                        </p:attrNameLst>
                                      </p:cBhvr>
                                      <p:to>
                                        <p:strVal val="visible"/>
                                      </p:to>
                                    </p:set>
                                    <p:animEffect transition="in" filter="fade">
                                      <p:cBhvr>
                                        <p:cTn id="12" dur="1000"/>
                                        <p:tgtEl>
                                          <p:spTgt spid="154"/>
                                        </p:tgtEl>
                                      </p:cBhvr>
                                    </p:animEffect>
                                  </p:childTnLst>
                                </p:cTn>
                              </p:par>
                              <p:par>
                                <p:cTn id="13" presetID="10" presetClass="entr" presetSubtype="0" fill="hold" nodeType="withEffect">
                                  <p:stCondLst>
                                    <p:cond delay="0"/>
                                  </p:stCondLst>
                                  <p:childTnLst>
                                    <p:set>
                                      <p:cBhvr>
                                        <p:cTn id="14" dur="1" fill="hold">
                                          <p:stCondLst>
                                            <p:cond delay="0"/>
                                          </p:stCondLst>
                                        </p:cTn>
                                        <p:tgtEl>
                                          <p:spTgt spid="150"/>
                                        </p:tgtEl>
                                        <p:attrNameLst>
                                          <p:attrName>style.visibility</p:attrName>
                                        </p:attrNameLst>
                                      </p:cBhvr>
                                      <p:to>
                                        <p:strVal val="visible"/>
                                      </p:to>
                                    </p:set>
                                    <p:animEffect transition="in" filter="fade">
                                      <p:cBhvr>
                                        <p:cTn id="15" dur="1000"/>
                                        <p:tgtEl>
                                          <p:spTgt spid="1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5"/>
                                        </p:tgtEl>
                                        <p:attrNameLst>
                                          <p:attrName>style.visibility</p:attrName>
                                        </p:attrNameLst>
                                      </p:cBhvr>
                                      <p:to>
                                        <p:strVal val="visible"/>
                                      </p:to>
                                    </p:set>
                                    <p:animEffect transition="in" filter="fade">
                                      <p:cBhvr>
                                        <p:cTn id="20" dur="1000"/>
                                        <p:tgtEl>
                                          <p:spTgt spid="155"/>
                                        </p:tgtEl>
                                      </p:cBhvr>
                                    </p:animEffect>
                                  </p:childTnLst>
                                </p:cTn>
                              </p:par>
                              <p:par>
                                <p:cTn id="21" presetID="10" presetClass="entr" presetSubtype="0" fill="hold" nodeType="withEffect">
                                  <p:stCondLst>
                                    <p:cond delay="0"/>
                                  </p:stCondLst>
                                  <p:childTnLst>
                                    <p:set>
                                      <p:cBhvr>
                                        <p:cTn id="22" dur="1" fill="hold">
                                          <p:stCondLst>
                                            <p:cond delay="0"/>
                                          </p:stCondLst>
                                        </p:cTn>
                                        <p:tgtEl>
                                          <p:spTgt spid="151"/>
                                        </p:tgtEl>
                                        <p:attrNameLst>
                                          <p:attrName>style.visibility</p:attrName>
                                        </p:attrNameLst>
                                      </p:cBhvr>
                                      <p:to>
                                        <p:strVal val="visible"/>
                                      </p:to>
                                    </p:set>
                                    <p:animEffect transition="in" filter="fade">
                                      <p:cBhvr>
                                        <p:cTn id="23" dur="1000"/>
                                        <p:tgtEl>
                                          <p:spTgt spid="15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6"/>
                                        </p:tgtEl>
                                        <p:attrNameLst>
                                          <p:attrName>style.visibility</p:attrName>
                                        </p:attrNameLst>
                                      </p:cBhvr>
                                      <p:to>
                                        <p:strVal val="visible"/>
                                      </p:to>
                                    </p:set>
                                    <p:animEffect transition="in" filter="fade">
                                      <p:cBhvr>
                                        <p:cTn id="28" dur="1000"/>
                                        <p:tgtEl>
                                          <p:spTgt spid="156"/>
                                        </p:tgtEl>
                                      </p:cBhvr>
                                    </p:animEffect>
                                  </p:childTnLst>
                                </p:cTn>
                              </p:par>
                              <p:par>
                                <p:cTn id="29" presetID="10" presetClass="entr" presetSubtype="0" fill="hold" nodeType="withEffect">
                                  <p:stCondLst>
                                    <p:cond delay="0"/>
                                  </p:stCondLst>
                                  <p:childTnLst>
                                    <p:set>
                                      <p:cBhvr>
                                        <p:cTn id="30" dur="1" fill="hold">
                                          <p:stCondLst>
                                            <p:cond delay="0"/>
                                          </p:stCondLst>
                                        </p:cTn>
                                        <p:tgtEl>
                                          <p:spTgt spid="152"/>
                                        </p:tgtEl>
                                        <p:attrNameLst>
                                          <p:attrName>style.visibility</p:attrName>
                                        </p:attrNameLst>
                                      </p:cBhvr>
                                      <p:to>
                                        <p:strVal val="visible"/>
                                      </p:to>
                                    </p:set>
                                    <p:animEffect transition="in" filter="fade">
                                      <p:cBhvr>
                                        <p:cTn id="31" dur="1000"/>
                                        <p:tgtEl>
                                          <p:spTgt spid="15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7"/>
                                        </p:tgtEl>
                                        <p:attrNameLst>
                                          <p:attrName>style.visibility</p:attrName>
                                        </p:attrNameLst>
                                      </p:cBhvr>
                                      <p:to>
                                        <p:strVal val="visible"/>
                                      </p:to>
                                    </p:set>
                                    <p:animEffect transition="in" filter="fade">
                                      <p:cBhvr>
                                        <p:cTn id="36" dur="1000"/>
                                        <p:tgtEl>
                                          <p:spTgt spid="157"/>
                                        </p:tgtEl>
                                      </p:cBhvr>
                                    </p:animEffect>
                                  </p:childTnLst>
                                </p:cTn>
                              </p:par>
                              <p:par>
                                <p:cTn id="37" presetID="10" presetClass="entr" presetSubtype="0"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Effect transition="in" filter="fade">
                                      <p:cBhvr>
                                        <p:cTn id="39" dur="1000"/>
                                        <p:tgtEl>
                                          <p:spTgt spid="15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00"/>
                                        <p:tgtEl>
                                          <p:spTgt spid="151"/>
                                        </p:tgtEl>
                                      </p:cBhvr>
                                    </p:animEffect>
                                    <p:set>
                                      <p:cBhvr>
                                        <p:cTn id="44" dur="1" fill="hold">
                                          <p:stCondLst>
                                            <p:cond delay="1000"/>
                                          </p:stCondLst>
                                        </p:cTn>
                                        <p:tgtEl>
                                          <p:spTgt spid="151"/>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1000"/>
                                        <p:tgtEl>
                                          <p:spTgt spid="152"/>
                                        </p:tgtEl>
                                      </p:cBhvr>
                                    </p:animEffect>
                                    <p:set>
                                      <p:cBhvr>
                                        <p:cTn id="47" dur="1" fill="hold">
                                          <p:stCondLst>
                                            <p:cond delay="1000"/>
                                          </p:stCondLst>
                                        </p:cTn>
                                        <p:tgtEl>
                                          <p:spTgt spid="152"/>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1000"/>
                                        <p:tgtEl>
                                          <p:spTgt spid="153"/>
                                        </p:tgtEl>
                                      </p:cBhvr>
                                    </p:animEffect>
                                    <p:set>
                                      <p:cBhvr>
                                        <p:cTn id="50" dur="1" fill="hold">
                                          <p:stCondLst>
                                            <p:cond delay="1000"/>
                                          </p:stCondLst>
                                        </p:cTn>
                                        <p:tgtEl>
                                          <p:spTgt spid="15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154"/>
                                        </p:tgtEl>
                                      </p:cBhvr>
                                    </p:animEffect>
                                    <p:set>
                                      <p:cBhvr>
                                        <p:cTn id="53" dur="1" fill="hold">
                                          <p:stCondLst>
                                            <p:cond delay="1000"/>
                                          </p:stCondLst>
                                        </p:cTn>
                                        <p:tgtEl>
                                          <p:spTgt spid="154"/>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155"/>
                                        </p:tgtEl>
                                      </p:cBhvr>
                                    </p:animEffect>
                                    <p:set>
                                      <p:cBhvr>
                                        <p:cTn id="56" dur="1" fill="hold">
                                          <p:stCondLst>
                                            <p:cond delay="1000"/>
                                          </p:stCondLst>
                                        </p:cTn>
                                        <p:tgtEl>
                                          <p:spTgt spid="155"/>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156"/>
                                        </p:tgtEl>
                                      </p:cBhvr>
                                    </p:animEffect>
                                    <p:set>
                                      <p:cBhvr>
                                        <p:cTn id="59" dur="1" fill="hold">
                                          <p:stCondLst>
                                            <p:cond delay="1000"/>
                                          </p:stCondLst>
                                        </p:cTn>
                                        <p:tgtEl>
                                          <p:spTgt spid="156"/>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157"/>
                                        </p:tgtEl>
                                      </p:cBhvr>
                                    </p:animEffect>
                                    <p:set>
                                      <p:cBhvr>
                                        <p:cTn id="62" dur="1" fill="hold">
                                          <p:stCondLst>
                                            <p:cond delay="1000"/>
                                          </p:stCondLst>
                                        </p:cTn>
                                        <p:tgtEl>
                                          <p:spTgt spid="157"/>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150"/>
                                        </p:tgtEl>
                                      </p:cBhvr>
                                    </p:animEffect>
                                    <p:set>
                                      <p:cBhvr>
                                        <p:cTn id="65" dur="1" fill="hold">
                                          <p:stCondLst>
                                            <p:cond delay="1000"/>
                                          </p:stCondLst>
                                        </p:cTn>
                                        <p:tgtEl>
                                          <p:spTgt spid="15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58"/>
                                        </p:tgtEl>
                                        <p:attrNameLst>
                                          <p:attrName>style.visibility</p:attrName>
                                        </p:attrNameLst>
                                      </p:cBhvr>
                                      <p:to>
                                        <p:strVal val="visible"/>
                                      </p:to>
                                    </p:set>
                                    <p:animEffect transition="in" filter="fade">
                                      <p:cBhvr>
                                        <p:cTn id="70" dur="1000"/>
                                        <p:tgtEl>
                                          <p:spTgt spid="158"/>
                                        </p:tgtEl>
                                      </p:cBhvr>
                                    </p:animEffect>
                                  </p:childTnLst>
                                </p:cTn>
                              </p:par>
                              <p:par>
                                <p:cTn id="71" presetID="10" presetClass="entr" presetSubtype="0" fill="hold" nodeType="withEffect">
                                  <p:stCondLst>
                                    <p:cond delay="0"/>
                                  </p:stCondLst>
                                  <p:childTnLst>
                                    <p:set>
                                      <p:cBhvr>
                                        <p:cTn id="72" dur="1" fill="hold">
                                          <p:stCondLst>
                                            <p:cond delay="0"/>
                                          </p:stCondLst>
                                        </p:cTn>
                                        <p:tgtEl>
                                          <p:spTgt spid="160"/>
                                        </p:tgtEl>
                                        <p:attrNameLst>
                                          <p:attrName>style.visibility</p:attrName>
                                        </p:attrNameLst>
                                      </p:cBhvr>
                                      <p:to>
                                        <p:strVal val="visible"/>
                                      </p:to>
                                    </p:set>
                                    <p:animEffect transition="in" filter="fade">
                                      <p:cBhvr>
                                        <p:cTn id="73" dur="1000"/>
                                        <p:tgtEl>
                                          <p:spTgt spid="160"/>
                                        </p:tgtEl>
                                      </p:cBhvr>
                                    </p:animEffect>
                                  </p:childTnLst>
                                </p:cTn>
                              </p:par>
                              <p:par>
                                <p:cTn id="74" presetID="10" presetClass="entr" presetSubtype="0" fill="hold" nodeType="withEffect">
                                  <p:stCondLst>
                                    <p:cond delay="0"/>
                                  </p:stCondLst>
                                  <p:childTnLst>
                                    <p:set>
                                      <p:cBhvr>
                                        <p:cTn id="75" dur="1" fill="hold">
                                          <p:stCondLst>
                                            <p:cond delay="0"/>
                                          </p:stCondLst>
                                        </p:cTn>
                                        <p:tgtEl>
                                          <p:spTgt spid="159"/>
                                        </p:tgtEl>
                                        <p:attrNameLst>
                                          <p:attrName>style.visibility</p:attrName>
                                        </p:attrNameLst>
                                      </p:cBhvr>
                                      <p:to>
                                        <p:strVal val="visible"/>
                                      </p:to>
                                    </p:set>
                                    <p:animEffect transition="in" filter="fade">
                                      <p:cBhvr>
                                        <p:cTn id="76" dur="1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latin typeface="Montserrat"/>
                <a:ea typeface="Montserrat"/>
                <a:cs typeface="Montserrat"/>
                <a:sym typeface="Montserrat"/>
              </a:rPr>
              <a:t>Project Overview</a:t>
            </a:r>
            <a:endParaRPr dirty="0">
              <a:latin typeface="Montserrat"/>
              <a:ea typeface="Montserrat"/>
              <a:cs typeface="Montserrat"/>
              <a:sym typeface="Montserrat"/>
            </a:endParaRPr>
          </a:p>
        </p:txBody>
      </p:sp>
      <p:sp>
        <p:nvSpPr>
          <p:cNvPr id="166" name="Google Shape;166;p30"/>
          <p:cNvSpPr/>
          <p:nvPr/>
        </p:nvSpPr>
        <p:spPr>
          <a:xfrm>
            <a:off x="457050" y="1367713"/>
            <a:ext cx="2228700" cy="825000"/>
          </a:xfrm>
          <a:prstGeom prst="roundRect">
            <a:avLst>
              <a:gd name="adj" fmla="val 16667"/>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chemeClr val="lt1"/>
                </a:solidFill>
                <a:latin typeface="Montserrat"/>
                <a:ea typeface="Montserrat"/>
                <a:cs typeface="Montserrat"/>
                <a:sym typeface="Montserrat"/>
              </a:rPr>
              <a:t>Funding Data</a:t>
            </a:r>
            <a:endParaRPr b="1">
              <a:solidFill>
                <a:schemeClr val="lt1"/>
              </a:solidFill>
              <a:latin typeface="Montserrat"/>
              <a:ea typeface="Montserrat"/>
              <a:cs typeface="Montserrat"/>
              <a:sym typeface="Montserrat"/>
            </a:endParaRPr>
          </a:p>
        </p:txBody>
      </p:sp>
      <p:pic>
        <p:nvPicPr>
          <p:cNvPr id="167" name="Google Shape;167;p30"/>
          <p:cNvPicPr preferRelativeResize="0"/>
          <p:nvPr/>
        </p:nvPicPr>
        <p:blipFill>
          <a:blip r:embed="rId3">
            <a:alphaModFix/>
          </a:blip>
          <a:stretch>
            <a:fillRect/>
          </a:stretch>
        </p:blipFill>
        <p:spPr>
          <a:xfrm>
            <a:off x="2153350" y="1565984"/>
            <a:ext cx="428450" cy="428450"/>
          </a:xfrm>
          <a:prstGeom prst="rect">
            <a:avLst/>
          </a:prstGeom>
          <a:noFill/>
          <a:ln>
            <a:noFill/>
          </a:ln>
        </p:spPr>
      </p:pic>
      <p:sp>
        <p:nvSpPr>
          <p:cNvPr id="168" name="Google Shape;168;p30"/>
          <p:cNvSpPr/>
          <p:nvPr/>
        </p:nvSpPr>
        <p:spPr>
          <a:xfrm>
            <a:off x="457050" y="2604313"/>
            <a:ext cx="2228700" cy="825000"/>
          </a:xfrm>
          <a:prstGeom prst="roundRect">
            <a:avLst>
              <a:gd name="adj" fmla="val 16667"/>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chemeClr val="lt1"/>
                </a:solidFill>
                <a:latin typeface="Montserrat"/>
                <a:ea typeface="Montserrat"/>
                <a:cs typeface="Montserrat"/>
                <a:sym typeface="Montserrat"/>
              </a:rPr>
              <a:t>Tweet Data</a:t>
            </a:r>
            <a:endParaRPr b="1">
              <a:solidFill>
                <a:schemeClr val="lt1"/>
              </a:solidFill>
              <a:latin typeface="Montserrat"/>
              <a:ea typeface="Montserrat"/>
              <a:cs typeface="Montserrat"/>
              <a:sym typeface="Montserrat"/>
            </a:endParaRPr>
          </a:p>
        </p:txBody>
      </p:sp>
      <p:pic>
        <p:nvPicPr>
          <p:cNvPr id="169" name="Google Shape;169;p30"/>
          <p:cNvPicPr preferRelativeResize="0"/>
          <p:nvPr/>
        </p:nvPicPr>
        <p:blipFill>
          <a:blip r:embed="rId4">
            <a:alphaModFix/>
          </a:blip>
          <a:stretch>
            <a:fillRect/>
          </a:stretch>
        </p:blipFill>
        <p:spPr>
          <a:xfrm>
            <a:off x="2153350" y="2802591"/>
            <a:ext cx="428452" cy="428468"/>
          </a:xfrm>
          <a:prstGeom prst="rect">
            <a:avLst/>
          </a:prstGeom>
          <a:noFill/>
          <a:ln>
            <a:noFill/>
          </a:ln>
        </p:spPr>
      </p:pic>
      <p:sp>
        <p:nvSpPr>
          <p:cNvPr id="170" name="Google Shape;170;p30"/>
          <p:cNvSpPr/>
          <p:nvPr/>
        </p:nvSpPr>
        <p:spPr>
          <a:xfrm>
            <a:off x="457050" y="3840913"/>
            <a:ext cx="2228700" cy="825000"/>
          </a:xfrm>
          <a:prstGeom prst="roundRect">
            <a:avLst>
              <a:gd name="adj" fmla="val 16667"/>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chemeClr val="lt1"/>
                </a:solidFill>
                <a:latin typeface="Montserrat"/>
                <a:ea typeface="Montserrat"/>
                <a:cs typeface="Montserrat"/>
                <a:sym typeface="Montserrat"/>
              </a:rPr>
              <a:t>Statement Data</a:t>
            </a:r>
            <a:endParaRPr b="1">
              <a:solidFill>
                <a:schemeClr val="lt1"/>
              </a:solidFill>
              <a:latin typeface="Montserrat"/>
              <a:ea typeface="Montserrat"/>
              <a:cs typeface="Montserrat"/>
              <a:sym typeface="Montserrat"/>
            </a:endParaRPr>
          </a:p>
        </p:txBody>
      </p:sp>
      <p:pic>
        <p:nvPicPr>
          <p:cNvPr id="171" name="Google Shape;171;p30"/>
          <p:cNvPicPr preferRelativeResize="0"/>
          <p:nvPr/>
        </p:nvPicPr>
        <p:blipFill>
          <a:blip r:embed="rId5">
            <a:alphaModFix/>
          </a:blip>
          <a:stretch>
            <a:fillRect/>
          </a:stretch>
        </p:blipFill>
        <p:spPr>
          <a:xfrm>
            <a:off x="2153350" y="4039237"/>
            <a:ext cx="428450" cy="428450"/>
          </a:xfrm>
          <a:prstGeom prst="rect">
            <a:avLst/>
          </a:prstGeom>
          <a:noFill/>
          <a:ln>
            <a:noFill/>
          </a:ln>
        </p:spPr>
      </p:pic>
      <p:sp>
        <p:nvSpPr>
          <p:cNvPr id="172" name="Google Shape;172;p30"/>
          <p:cNvSpPr/>
          <p:nvPr/>
        </p:nvSpPr>
        <p:spPr>
          <a:xfrm>
            <a:off x="3339450" y="2604325"/>
            <a:ext cx="1270200" cy="2061600"/>
          </a:xfrm>
          <a:prstGeom prst="roundRect">
            <a:avLst>
              <a:gd name="adj" fmla="val 16667"/>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Montserrat"/>
                <a:ea typeface="Montserrat"/>
                <a:cs typeface="Montserrat"/>
                <a:sym typeface="Montserrat"/>
              </a:rPr>
              <a:t>Topic Modeling (LDA)</a:t>
            </a:r>
            <a:endParaRPr b="1">
              <a:solidFill>
                <a:schemeClr val="lt1"/>
              </a:solidFill>
              <a:latin typeface="Montserrat"/>
              <a:ea typeface="Montserrat"/>
              <a:cs typeface="Montserrat"/>
              <a:sym typeface="Montserrat"/>
            </a:endParaRPr>
          </a:p>
        </p:txBody>
      </p:sp>
      <p:cxnSp>
        <p:nvCxnSpPr>
          <p:cNvPr id="173" name="Google Shape;173;p30"/>
          <p:cNvCxnSpPr>
            <a:stCxn id="168" idx="3"/>
            <a:endCxn id="172" idx="1"/>
          </p:cNvCxnSpPr>
          <p:nvPr/>
        </p:nvCxnSpPr>
        <p:spPr>
          <a:xfrm>
            <a:off x="2685750" y="3016813"/>
            <a:ext cx="653700" cy="618300"/>
          </a:xfrm>
          <a:prstGeom prst="bentConnector3">
            <a:avLst>
              <a:gd name="adj1" fmla="val 50000"/>
            </a:avLst>
          </a:prstGeom>
          <a:noFill/>
          <a:ln w="9525" cap="flat" cmpd="sng">
            <a:solidFill>
              <a:schemeClr val="dk2"/>
            </a:solidFill>
            <a:prstDash val="solid"/>
            <a:round/>
            <a:headEnd type="none" w="med" len="med"/>
            <a:tailEnd type="triangle" w="med" len="med"/>
          </a:ln>
        </p:spPr>
      </p:cxnSp>
      <p:cxnSp>
        <p:nvCxnSpPr>
          <p:cNvPr id="174" name="Google Shape;174;p30"/>
          <p:cNvCxnSpPr>
            <a:stCxn id="170" idx="3"/>
            <a:endCxn id="172" idx="1"/>
          </p:cNvCxnSpPr>
          <p:nvPr/>
        </p:nvCxnSpPr>
        <p:spPr>
          <a:xfrm rot="10800000" flipH="1">
            <a:off x="2685750" y="3635113"/>
            <a:ext cx="653700" cy="618300"/>
          </a:xfrm>
          <a:prstGeom prst="bentConnector3">
            <a:avLst>
              <a:gd name="adj1" fmla="val 50000"/>
            </a:avLst>
          </a:prstGeom>
          <a:noFill/>
          <a:ln w="9525" cap="flat" cmpd="sng">
            <a:solidFill>
              <a:schemeClr val="dk2"/>
            </a:solidFill>
            <a:prstDash val="solid"/>
            <a:round/>
            <a:headEnd type="none" w="med" len="med"/>
            <a:tailEnd type="triangle" w="med" len="med"/>
          </a:ln>
        </p:spPr>
      </p:cxnSp>
      <p:sp>
        <p:nvSpPr>
          <p:cNvPr id="175" name="Google Shape;175;p30"/>
          <p:cNvSpPr/>
          <p:nvPr/>
        </p:nvSpPr>
        <p:spPr>
          <a:xfrm>
            <a:off x="5150550" y="2604313"/>
            <a:ext cx="1725300" cy="2061600"/>
          </a:xfrm>
          <a:prstGeom prst="roundRect">
            <a:avLst>
              <a:gd name="adj" fmla="val 16667"/>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Montserrat"/>
                <a:ea typeface="Montserrat"/>
                <a:cs typeface="Montserrat"/>
                <a:sym typeface="Montserrat"/>
              </a:rPr>
              <a:t>Database</a:t>
            </a:r>
            <a:endParaRPr b="1">
              <a:solidFill>
                <a:schemeClr val="lt1"/>
              </a:solidFill>
              <a:latin typeface="Montserrat"/>
              <a:ea typeface="Montserrat"/>
              <a:cs typeface="Montserrat"/>
              <a:sym typeface="Montserrat"/>
            </a:endParaRPr>
          </a:p>
        </p:txBody>
      </p:sp>
      <p:pic>
        <p:nvPicPr>
          <p:cNvPr id="176" name="Google Shape;176;p30"/>
          <p:cNvPicPr preferRelativeResize="0"/>
          <p:nvPr/>
        </p:nvPicPr>
        <p:blipFill>
          <a:blip r:embed="rId6">
            <a:alphaModFix/>
          </a:blip>
          <a:stretch>
            <a:fillRect/>
          </a:stretch>
        </p:blipFill>
        <p:spPr>
          <a:xfrm>
            <a:off x="5218405" y="3840904"/>
            <a:ext cx="1589581" cy="428450"/>
          </a:xfrm>
          <a:prstGeom prst="rect">
            <a:avLst/>
          </a:prstGeom>
          <a:noFill/>
          <a:ln>
            <a:noFill/>
          </a:ln>
        </p:spPr>
      </p:pic>
      <p:cxnSp>
        <p:nvCxnSpPr>
          <p:cNvPr id="177" name="Google Shape;177;p30"/>
          <p:cNvCxnSpPr>
            <a:stCxn id="166" idx="3"/>
            <a:endCxn id="175" idx="0"/>
          </p:cNvCxnSpPr>
          <p:nvPr/>
        </p:nvCxnSpPr>
        <p:spPr>
          <a:xfrm>
            <a:off x="2685750" y="1780213"/>
            <a:ext cx="3327600" cy="824100"/>
          </a:xfrm>
          <a:prstGeom prst="bentConnector2">
            <a:avLst/>
          </a:prstGeom>
          <a:noFill/>
          <a:ln w="9525" cap="flat" cmpd="sng">
            <a:solidFill>
              <a:schemeClr val="dk2"/>
            </a:solidFill>
            <a:prstDash val="solid"/>
            <a:round/>
            <a:headEnd type="none" w="med" len="med"/>
            <a:tailEnd type="triangle" w="med" len="med"/>
          </a:ln>
        </p:spPr>
      </p:cxnSp>
      <p:cxnSp>
        <p:nvCxnSpPr>
          <p:cNvPr id="178" name="Google Shape;178;p30"/>
          <p:cNvCxnSpPr>
            <a:stCxn id="172" idx="3"/>
            <a:endCxn id="175" idx="1"/>
          </p:cNvCxnSpPr>
          <p:nvPr/>
        </p:nvCxnSpPr>
        <p:spPr>
          <a:xfrm>
            <a:off x="4609650" y="3635125"/>
            <a:ext cx="540900" cy="0"/>
          </a:xfrm>
          <a:prstGeom prst="straightConnector1">
            <a:avLst/>
          </a:prstGeom>
          <a:noFill/>
          <a:ln w="9525" cap="flat" cmpd="sng">
            <a:solidFill>
              <a:schemeClr val="dk2"/>
            </a:solidFill>
            <a:prstDash val="solid"/>
            <a:round/>
            <a:headEnd type="none" w="med" len="med"/>
            <a:tailEnd type="triangle" w="med" len="med"/>
          </a:ln>
        </p:spPr>
      </p:cxnSp>
      <p:sp>
        <p:nvSpPr>
          <p:cNvPr id="179" name="Google Shape;179;p30"/>
          <p:cNvSpPr/>
          <p:nvPr/>
        </p:nvSpPr>
        <p:spPr>
          <a:xfrm>
            <a:off x="7529550" y="3363401"/>
            <a:ext cx="1302750" cy="1302511"/>
          </a:xfrm>
          <a:prstGeom prst="roundRect">
            <a:avLst>
              <a:gd name="adj" fmla="val 16667"/>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lt1"/>
              </a:solidFill>
              <a:latin typeface="Montserrat"/>
              <a:ea typeface="Montserrat"/>
              <a:cs typeface="Montserrat"/>
              <a:sym typeface="Montserrat"/>
            </a:endParaRPr>
          </a:p>
        </p:txBody>
      </p:sp>
      <p:pic>
        <p:nvPicPr>
          <p:cNvPr id="180" name="Google Shape;180;p30"/>
          <p:cNvPicPr preferRelativeResize="0"/>
          <p:nvPr/>
        </p:nvPicPr>
        <p:blipFill>
          <a:blip r:embed="rId7">
            <a:alphaModFix/>
          </a:blip>
          <a:stretch>
            <a:fillRect/>
          </a:stretch>
        </p:blipFill>
        <p:spPr>
          <a:xfrm>
            <a:off x="7760776" y="3910266"/>
            <a:ext cx="824416" cy="618300"/>
          </a:xfrm>
          <a:prstGeom prst="rect">
            <a:avLst/>
          </a:prstGeom>
          <a:noFill/>
          <a:ln>
            <a:noFill/>
          </a:ln>
        </p:spPr>
      </p:pic>
      <p:sp>
        <p:nvSpPr>
          <p:cNvPr id="181" name="Google Shape;181;p30"/>
          <p:cNvSpPr/>
          <p:nvPr/>
        </p:nvSpPr>
        <p:spPr>
          <a:xfrm>
            <a:off x="7529549" y="1367712"/>
            <a:ext cx="1302749" cy="1434873"/>
          </a:xfrm>
          <a:prstGeom prst="roundRect">
            <a:avLst>
              <a:gd name="adj" fmla="val 16667"/>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lt1"/>
              </a:solidFill>
              <a:latin typeface="Montserrat"/>
              <a:ea typeface="Montserrat"/>
              <a:cs typeface="Montserrat"/>
              <a:sym typeface="Montserrat"/>
            </a:endParaRPr>
          </a:p>
        </p:txBody>
      </p:sp>
      <p:pic>
        <p:nvPicPr>
          <p:cNvPr id="182" name="Google Shape;182;p30"/>
          <p:cNvPicPr preferRelativeResize="0"/>
          <p:nvPr/>
        </p:nvPicPr>
        <p:blipFill>
          <a:blip r:embed="rId8">
            <a:alphaModFix/>
          </a:blip>
          <a:stretch>
            <a:fillRect/>
          </a:stretch>
        </p:blipFill>
        <p:spPr>
          <a:xfrm>
            <a:off x="7854073" y="2000259"/>
            <a:ext cx="653700" cy="568711"/>
          </a:xfrm>
          <a:prstGeom prst="rect">
            <a:avLst/>
          </a:prstGeom>
          <a:noFill/>
          <a:ln>
            <a:noFill/>
          </a:ln>
        </p:spPr>
      </p:pic>
      <p:cxnSp>
        <p:nvCxnSpPr>
          <p:cNvPr id="183" name="Google Shape;183;p30"/>
          <p:cNvCxnSpPr>
            <a:cxnSpLocks/>
            <a:endCxn id="179" idx="1"/>
          </p:cNvCxnSpPr>
          <p:nvPr/>
        </p:nvCxnSpPr>
        <p:spPr>
          <a:xfrm>
            <a:off x="6875850" y="3635113"/>
            <a:ext cx="653700" cy="379544"/>
          </a:xfrm>
          <a:prstGeom prst="bentConnector3">
            <a:avLst>
              <a:gd name="adj1" fmla="val 50000"/>
            </a:avLst>
          </a:prstGeom>
          <a:noFill/>
          <a:ln w="9525" cap="flat" cmpd="sng">
            <a:solidFill>
              <a:schemeClr val="dk2"/>
            </a:solidFill>
            <a:prstDash val="solid"/>
            <a:round/>
            <a:headEnd type="none" w="med" len="med"/>
            <a:tailEnd type="triangle" w="med" len="med"/>
          </a:ln>
        </p:spPr>
      </p:cxnSp>
      <p:cxnSp>
        <p:nvCxnSpPr>
          <p:cNvPr id="184" name="Google Shape;184;p30"/>
          <p:cNvCxnSpPr>
            <a:cxnSpLocks/>
            <a:stCxn id="179" idx="0"/>
            <a:endCxn id="181" idx="2"/>
          </p:cNvCxnSpPr>
          <p:nvPr/>
        </p:nvCxnSpPr>
        <p:spPr>
          <a:xfrm flipH="1" flipV="1">
            <a:off x="8180924" y="2802585"/>
            <a:ext cx="1" cy="560816"/>
          </a:xfrm>
          <a:prstGeom prst="straightConnector1">
            <a:avLst/>
          </a:prstGeom>
          <a:noFill/>
          <a:ln w="9525" cap="flat" cmpd="sng">
            <a:solidFill>
              <a:schemeClr val="dk2"/>
            </a:solidFill>
            <a:prstDash val="solid"/>
            <a:round/>
            <a:headEnd type="none" w="med" len="med"/>
            <a:tailEnd type="triangle" w="med" len="med"/>
          </a:ln>
        </p:spPr>
      </p:cxnSp>
      <p:sp>
        <p:nvSpPr>
          <p:cNvPr id="6" name="TextBox 5">
            <a:extLst>
              <a:ext uri="{FF2B5EF4-FFF2-40B4-BE49-F238E27FC236}">
                <a16:creationId xmlns:a16="http://schemas.microsoft.com/office/drawing/2014/main" id="{C21FD8BB-8B8D-0D68-0554-3A69BDA75433}"/>
              </a:ext>
            </a:extLst>
          </p:cNvPr>
          <p:cNvSpPr txBox="1"/>
          <p:nvPr/>
        </p:nvSpPr>
        <p:spPr>
          <a:xfrm>
            <a:off x="7564681" y="1542916"/>
            <a:ext cx="1232483" cy="307777"/>
          </a:xfrm>
          <a:prstGeom prst="rect">
            <a:avLst/>
          </a:prstGeom>
          <a:noFill/>
        </p:spPr>
        <p:txBody>
          <a:bodyPr wrap="square" rtlCol="0">
            <a:spAutoFit/>
          </a:bodyPr>
          <a:lstStyle/>
          <a:p>
            <a:pPr marL="0" lvl="0" indent="0" algn="ctr" rtl="0">
              <a:spcBef>
                <a:spcPts val="0"/>
              </a:spcBef>
              <a:spcAft>
                <a:spcPts val="0"/>
              </a:spcAft>
              <a:buNone/>
            </a:pPr>
            <a:r>
              <a:rPr lang="en-GB" b="1" dirty="0">
                <a:solidFill>
                  <a:schemeClr val="lt1"/>
                </a:solidFill>
                <a:latin typeface="Montserrat"/>
                <a:ea typeface="Montserrat"/>
                <a:cs typeface="Montserrat"/>
                <a:sym typeface="Montserrat"/>
              </a:rPr>
              <a:t>Frontend</a:t>
            </a:r>
          </a:p>
        </p:txBody>
      </p:sp>
      <p:sp>
        <p:nvSpPr>
          <p:cNvPr id="7" name="TextBox 6">
            <a:extLst>
              <a:ext uri="{FF2B5EF4-FFF2-40B4-BE49-F238E27FC236}">
                <a16:creationId xmlns:a16="http://schemas.microsoft.com/office/drawing/2014/main" id="{C7635EE0-870F-F152-CFF8-D64E8F7BB82D}"/>
              </a:ext>
            </a:extLst>
          </p:cNvPr>
          <p:cNvSpPr txBox="1"/>
          <p:nvPr/>
        </p:nvSpPr>
        <p:spPr>
          <a:xfrm>
            <a:off x="7645376" y="3533127"/>
            <a:ext cx="1071098" cy="307777"/>
          </a:xfrm>
          <a:prstGeom prst="rect">
            <a:avLst/>
          </a:prstGeom>
          <a:noFill/>
        </p:spPr>
        <p:txBody>
          <a:bodyPr wrap="square" rtlCol="0">
            <a:spAutoFit/>
          </a:bodyPr>
          <a:lstStyle/>
          <a:p>
            <a:pPr marL="0" lvl="0" indent="0" algn="ctr" rtl="0">
              <a:spcBef>
                <a:spcPts val="0"/>
              </a:spcBef>
              <a:spcAft>
                <a:spcPts val="0"/>
              </a:spcAft>
              <a:buNone/>
            </a:pPr>
            <a:r>
              <a:rPr lang="en-GB" b="1" dirty="0">
                <a:solidFill>
                  <a:schemeClr val="lt1"/>
                </a:solidFill>
                <a:latin typeface="Montserrat"/>
                <a:ea typeface="Montserrat"/>
                <a:cs typeface="Montserrat"/>
                <a:sym typeface="Montserrat"/>
              </a:rPr>
              <a:t>Backend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1"/>
          <p:cNvSpPr txBox="1"/>
          <p:nvPr/>
        </p:nvSpPr>
        <p:spPr>
          <a:xfrm>
            <a:off x="166875" y="268925"/>
            <a:ext cx="3565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Data: </a:t>
            </a:r>
            <a:r>
              <a:rPr lang="en-GB" sz="2000" b="1">
                <a:latin typeface="Montserrat"/>
                <a:ea typeface="Montserrat"/>
                <a:cs typeface="Montserrat"/>
                <a:sym typeface="Montserrat"/>
              </a:rPr>
              <a:t>Funding</a:t>
            </a:r>
            <a:r>
              <a:rPr lang="en-GB" sz="2000">
                <a:latin typeface="Montserrat"/>
                <a:ea typeface="Montserrat"/>
                <a:cs typeface="Montserrat"/>
                <a:sym typeface="Montserrat"/>
              </a:rPr>
              <a:t> </a:t>
            </a:r>
            <a:endParaRPr sz="2000">
              <a:latin typeface="Montserrat"/>
              <a:ea typeface="Montserrat"/>
              <a:cs typeface="Montserrat"/>
              <a:sym typeface="Montserrat"/>
            </a:endParaRPr>
          </a:p>
        </p:txBody>
      </p:sp>
      <p:cxnSp>
        <p:nvCxnSpPr>
          <p:cNvPr id="190" name="Google Shape;190;p31"/>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sp>
        <p:nvSpPr>
          <p:cNvPr id="191" name="Google Shape;191;p31"/>
          <p:cNvSpPr txBox="1"/>
          <p:nvPr/>
        </p:nvSpPr>
        <p:spPr>
          <a:xfrm>
            <a:off x="544400" y="1020750"/>
            <a:ext cx="7979100" cy="8727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endParaRPr sz="1800">
              <a:solidFill>
                <a:schemeClr val="dk2"/>
              </a:solidFill>
              <a:latin typeface="Montserrat"/>
              <a:ea typeface="Montserrat"/>
              <a:cs typeface="Montserrat"/>
              <a:sym typeface="Montserrat"/>
            </a:endParaRPr>
          </a:p>
          <a:p>
            <a:pPr marL="0" lvl="0" indent="0" algn="l" rtl="0">
              <a:spcBef>
                <a:spcPts val="1200"/>
              </a:spcBef>
              <a:spcAft>
                <a:spcPts val="0"/>
              </a:spcAft>
              <a:buNone/>
            </a:pPr>
            <a:endParaRPr>
              <a:latin typeface="Montserrat"/>
              <a:ea typeface="Montserrat"/>
              <a:cs typeface="Montserrat"/>
              <a:sym typeface="Montserrat"/>
            </a:endParaRPr>
          </a:p>
        </p:txBody>
      </p:sp>
      <p:pic>
        <p:nvPicPr>
          <p:cNvPr id="192" name="Google Shape;192;p31"/>
          <p:cNvPicPr preferRelativeResize="0"/>
          <p:nvPr/>
        </p:nvPicPr>
        <p:blipFill>
          <a:blip r:embed="rId3">
            <a:alphaModFix/>
          </a:blip>
          <a:stretch>
            <a:fillRect/>
          </a:stretch>
        </p:blipFill>
        <p:spPr>
          <a:xfrm>
            <a:off x="789499" y="1088088"/>
            <a:ext cx="7565000" cy="2967325"/>
          </a:xfrm>
          <a:prstGeom prst="rect">
            <a:avLst/>
          </a:prstGeom>
          <a:noFill/>
          <a:ln>
            <a:noFill/>
          </a:ln>
        </p:spPr>
      </p:pic>
      <p:pic>
        <p:nvPicPr>
          <p:cNvPr id="193" name="Google Shape;193;p31"/>
          <p:cNvPicPr preferRelativeResize="0"/>
          <p:nvPr/>
        </p:nvPicPr>
        <p:blipFill>
          <a:blip r:embed="rId4">
            <a:alphaModFix/>
          </a:blip>
          <a:stretch>
            <a:fillRect/>
          </a:stretch>
        </p:blipFill>
        <p:spPr>
          <a:xfrm>
            <a:off x="2241725" y="95875"/>
            <a:ext cx="590650" cy="590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10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2"/>
          <p:cNvSpPr txBox="1"/>
          <p:nvPr/>
        </p:nvSpPr>
        <p:spPr>
          <a:xfrm>
            <a:off x="166875" y="268925"/>
            <a:ext cx="3565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Data: </a:t>
            </a:r>
            <a:r>
              <a:rPr lang="en-GB" sz="2000" b="1">
                <a:latin typeface="Montserrat"/>
                <a:ea typeface="Montserrat"/>
                <a:cs typeface="Montserrat"/>
                <a:sym typeface="Montserrat"/>
              </a:rPr>
              <a:t>Tweets</a:t>
            </a:r>
            <a:r>
              <a:rPr lang="en-GB" sz="2000">
                <a:latin typeface="Montserrat"/>
                <a:ea typeface="Montserrat"/>
                <a:cs typeface="Montserrat"/>
                <a:sym typeface="Montserrat"/>
              </a:rPr>
              <a:t> </a:t>
            </a:r>
            <a:endParaRPr sz="2000">
              <a:latin typeface="Montserrat"/>
              <a:ea typeface="Montserrat"/>
              <a:cs typeface="Montserrat"/>
              <a:sym typeface="Montserrat"/>
            </a:endParaRPr>
          </a:p>
        </p:txBody>
      </p:sp>
      <p:cxnSp>
        <p:nvCxnSpPr>
          <p:cNvPr id="199" name="Google Shape;199;p32"/>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sp>
        <p:nvSpPr>
          <p:cNvPr id="200" name="Google Shape;200;p32"/>
          <p:cNvSpPr txBox="1"/>
          <p:nvPr/>
        </p:nvSpPr>
        <p:spPr>
          <a:xfrm>
            <a:off x="259325" y="970825"/>
            <a:ext cx="8645100" cy="738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Montserrat"/>
              <a:buChar char="●"/>
            </a:pPr>
            <a:r>
              <a:rPr lang="en-GB" sz="1800">
                <a:solidFill>
                  <a:schemeClr val="dk1"/>
                </a:solidFill>
                <a:latin typeface="Montserrat"/>
                <a:ea typeface="Montserrat"/>
                <a:cs typeface="Montserrat"/>
                <a:sym typeface="Montserrat"/>
              </a:rPr>
              <a:t>Compiled official congressperson Twitter accounts</a:t>
            </a:r>
            <a:endParaRPr sz="1800">
              <a:latin typeface="Montserrat"/>
              <a:ea typeface="Montserrat"/>
              <a:cs typeface="Montserrat"/>
              <a:sym typeface="Montserrat"/>
            </a:endParaRPr>
          </a:p>
          <a:p>
            <a:pPr marL="457200" lvl="0" indent="-342900" algn="l" rtl="0">
              <a:spcBef>
                <a:spcPts val="0"/>
              </a:spcBef>
              <a:spcAft>
                <a:spcPts val="0"/>
              </a:spcAft>
              <a:buSzPts val="1800"/>
              <a:buFont typeface="Montserrat"/>
              <a:buChar char="●"/>
            </a:pPr>
            <a:r>
              <a:rPr lang="en-GB" sz="1800">
                <a:latin typeface="Montserrat"/>
                <a:ea typeface="Montserrat"/>
                <a:cs typeface="Montserrat"/>
                <a:sym typeface="Montserrat"/>
              </a:rPr>
              <a:t>Sampled 100 tweets per congressperson </a:t>
            </a:r>
            <a:endParaRPr sz="1800">
              <a:latin typeface="Montserrat"/>
              <a:ea typeface="Montserrat"/>
              <a:cs typeface="Montserrat"/>
              <a:sym typeface="Montserrat"/>
            </a:endParaRPr>
          </a:p>
        </p:txBody>
      </p:sp>
      <p:pic>
        <p:nvPicPr>
          <p:cNvPr id="201" name="Google Shape;201;p32"/>
          <p:cNvPicPr preferRelativeResize="0"/>
          <p:nvPr/>
        </p:nvPicPr>
        <p:blipFill>
          <a:blip r:embed="rId3">
            <a:alphaModFix/>
          </a:blip>
          <a:stretch>
            <a:fillRect/>
          </a:stretch>
        </p:blipFill>
        <p:spPr>
          <a:xfrm>
            <a:off x="769659" y="1919025"/>
            <a:ext cx="7624442" cy="2777475"/>
          </a:xfrm>
          <a:prstGeom prst="rect">
            <a:avLst/>
          </a:prstGeom>
          <a:noFill/>
          <a:ln>
            <a:noFill/>
          </a:ln>
        </p:spPr>
      </p:pic>
      <p:sp>
        <p:nvSpPr>
          <p:cNvPr id="202" name="Google Shape;202;p32"/>
          <p:cNvSpPr txBox="1"/>
          <p:nvPr/>
        </p:nvSpPr>
        <p:spPr>
          <a:xfrm>
            <a:off x="1248125" y="4699875"/>
            <a:ext cx="6667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latin typeface="Montserrat"/>
                <a:ea typeface="Montserrat"/>
                <a:cs typeface="Montserrat"/>
                <a:sym typeface="Montserrat"/>
              </a:rPr>
              <a:t>Source: @SenAmyKlobuchar, Twitter.com</a:t>
            </a:r>
            <a:endParaRPr sz="1200">
              <a:latin typeface="Montserrat"/>
              <a:ea typeface="Montserrat"/>
              <a:cs typeface="Montserrat"/>
              <a:sym typeface="Montserrat"/>
            </a:endParaRPr>
          </a:p>
        </p:txBody>
      </p:sp>
      <p:pic>
        <p:nvPicPr>
          <p:cNvPr id="203" name="Google Shape;203;p32"/>
          <p:cNvPicPr preferRelativeResize="0"/>
          <p:nvPr/>
        </p:nvPicPr>
        <p:blipFill>
          <a:blip r:embed="rId4">
            <a:alphaModFix/>
          </a:blip>
          <a:stretch>
            <a:fillRect/>
          </a:stretch>
        </p:blipFill>
        <p:spPr>
          <a:xfrm>
            <a:off x="2030200" y="202850"/>
            <a:ext cx="558675" cy="558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15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p:nvPr/>
        </p:nvSpPr>
        <p:spPr>
          <a:xfrm>
            <a:off x="166875" y="268925"/>
            <a:ext cx="3565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Montserrat"/>
                <a:ea typeface="Montserrat"/>
                <a:cs typeface="Montserrat"/>
                <a:sym typeface="Montserrat"/>
              </a:rPr>
              <a:t>Data: </a:t>
            </a:r>
            <a:r>
              <a:rPr lang="en-GB" sz="2000" b="1">
                <a:latin typeface="Montserrat"/>
                <a:ea typeface="Montserrat"/>
                <a:cs typeface="Montserrat"/>
                <a:sym typeface="Montserrat"/>
              </a:rPr>
              <a:t>Statements</a:t>
            </a:r>
            <a:r>
              <a:rPr lang="en-GB" sz="2000">
                <a:latin typeface="Montserrat"/>
                <a:ea typeface="Montserrat"/>
                <a:cs typeface="Montserrat"/>
                <a:sym typeface="Montserrat"/>
              </a:rPr>
              <a:t> </a:t>
            </a:r>
            <a:endParaRPr sz="2000">
              <a:latin typeface="Montserrat"/>
              <a:ea typeface="Montserrat"/>
              <a:cs typeface="Montserrat"/>
              <a:sym typeface="Montserrat"/>
            </a:endParaRPr>
          </a:p>
        </p:txBody>
      </p:sp>
      <p:cxnSp>
        <p:nvCxnSpPr>
          <p:cNvPr id="209" name="Google Shape;209;p33"/>
          <p:cNvCxnSpPr/>
          <p:nvPr/>
        </p:nvCxnSpPr>
        <p:spPr>
          <a:xfrm>
            <a:off x="239550" y="761525"/>
            <a:ext cx="8664900" cy="0"/>
          </a:xfrm>
          <a:prstGeom prst="straightConnector1">
            <a:avLst/>
          </a:prstGeom>
          <a:noFill/>
          <a:ln w="9525" cap="flat" cmpd="sng">
            <a:solidFill>
              <a:schemeClr val="dk2"/>
            </a:solidFill>
            <a:prstDash val="solid"/>
            <a:round/>
            <a:headEnd type="none" w="med" len="med"/>
            <a:tailEnd type="none" w="med" len="med"/>
          </a:ln>
        </p:spPr>
      </p:cxnSp>
      <p:sp>
        <p:nvSpPr>
          <p:cNvPr id="210" name="Google Shape;210;p33"/>
          <p:cNvSpPr txBox="1"/>
          <p:nvPr/>
        </p:nvSpPr>
        <p:spPr>
          <a:xfrm>
            <a:off x="239550" y="924550"/>
            <a:ext cx="3973800" cy="18471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Montserrat"/>
              <a:buChar char="●"/>
            </a:pPr>
            <a:r>
              <a:rPr lang="en-GB" sz="1800">
                <a:solidFill>
                  <a:schemeClr val="dk1"/>
                </a:solidFill>
                <a:latin typeface="Montserrat"/>
                <a:ea typeface="Montserrat"/>
                <a:cs typeface="Montserrat"/>
                <a:sym typeface="Montserrat"/>
              </a:rPr>
              <a:t>Statements made on Congress floor</a:t>
            </a:r>
            <a:endParaRPr sz="1800">
              <a:solidFill>
                <a:schemeClr val="dk1"/>
              </a:solidFill>
              <a:latin typeface="Montserrat"/>
              <a:ea typeface="Montserrat"/>
              <a:cs typeface="Montserrat"/>
              <a:sym typeface="Montserrat"/>
            </a:endParaRPr>
          </a:p>
          <a:p>
            <a:pPr marL="457200" lvl="0" indent="-342900" algn="l" rtl="0">
              <a:spcBef>
                <a:spcPts val="0"/>
              </a:spcBef>
              <a:spcAft>
                <a:spcPts val="0"/>
              </a:spcAft>
              <a:buClr>
                <a:schemeClr val="dk1"/>
              </a:buClr>
              <a:buSzPts val="1800"/>
              <a:buFont typeface="Montserrat"/>
              <a:buChar char="●"/>
            </a:pPr>
            <a:r>
              <a:rPr lang="en-GB" sz="1800">
                <a:solidFill>
                  <a:schemeClr val="dk1"/>
                </a:solidFill>
                <a:latin typeface="Montserrat"/>
                <a:ea typeface="Montserrat"/>
                <a:cs typeface="Montserrat"/>
                <a:sym typeface="Montserrat"/>
              </a:rPr>
              <a:t>Congress.gov API</a:t>
            </a:r>
            <a:endParaRPr sz="1800">
              <a:solidFill>
                <a:schemeClr val="dk1"/>
              </a:solidFill>
              <a:latin typeface="Montserrat"/>
              <a:ea typeface="Montserrat"/>
              <a:cs typeface="Montserrat"/>
              <a:sym typeface="Montserrat"/>
            </a:endParaRPr>
          </a:p>
          <a:p>
            <a:pPr marL="457200" lvl="0" indent="-342900" algn="l" rtl="0">
              <a:spcBef>
                <a:spcPts val="0"/>
              </a:spcBef>
              <a:spcAft>
                <a:spcPts val="0"/>
              </a:spcAft>
              <a:buClr>
                <a:schemeClr val="dk1"/>
              </a:buClr>
              <a:buSzPts val="1800"/>
              <a:buFont typeface="Montserrat"/>
              <a:buChar char="●"/>
            </a:pPr>
            <a:r>
              <a:rPr lang="en-GB" sz="1800">
                <a:solidFill>
                  <a:schemeClr val="dk1"/>
                </a:solidFill>
                <a:latin typeface="Montserrat"/>
                <a:ea typeface="Montserrat"/>
                <a:cs typeface="Montserrat"/>
                <a:sym typeface="Montserrat"/>
              </a:rPr>
              <a:t>Congressional Record PDFs </a:t>
            </a:r>
            <a:endParaRPr sz="1800">
              <a:solidFill>
                <a:schemeClr val="dk1"/>
              </a:solidFill>
              <a:latin typeface="Montserrat"/>
              <a:ea typeface="Montserrat"/>
              <a:cs typeface="Montserrat"/>
              <a:sym typeface="Montserrat"/>
            </a:endParaRPr>
          </a:p>
          <a:p>
            <a:pPr marL="457200" lvl="0" indent="-342900" algn="l" rtl="0">
              <a:spcBef>
                <a:spcPts val="0"/>
              </a:spcBef>
              <a:spcAft>
                <a:spcPts val="0"/>
              </a:spcAft>
              <a:buClr>
                <a:schemeClr val="dk1"/>
              </a:buClr>
              <a:buSzPts val="1800"/>
              <a:buFont typeface="Montserrat"/>
              <a:buChar char="●"/>
            </a:pPr>
            <a:r>
              <a:rPr lang="en-GB" sz="1800">
                <a:solidFill>
                  <a:schemeClr val="dk1"/>
                </a:solidFill>
                <a:latin typeface="Montserrat"/>
                <a:ea typeface="Montserrat"/>
                <a:cs typeface="Montserrat"/>
                <a:sym typeface="Montserrat"/>
              </a:rPr>
              <a:t>117</a:t>
            </a:r>
            <a:r>
              <a:rPr lang="en-GB" sz="1800" baseline="30000">
                <a:solidFill>
                  <a:schemeClr val="dk1"/>
                </a:solidFill>
                <a:latin typeface="Montserrat"/>
                <a:ea typeface="Montserrat"/>
                <a:cs typeface="Montserrat"/>
                <a:sym typeface="Montserrat"/>
              </a:rPr>
              <a:t>th</a:t>
            </a:r>
            <a:r>
              <a:rPr lang="en-GB" sz="1800">
                <a:solidFill>
                  <a:schemeClr val="dk1"/>
                </a:solidFill>
                <a:latin typeface="Montserrat"/>
                <a:ea typeface="Montserrat"/>
                <a:cs typeface="Montserrat"/>
                <a:sym typeface="Montserrat"/>
              </a:rPr>
              <a:t> Congress (Jan. 2021 - Dec. 2022)</a:t>
            </a:r>
            <a:endParaRPr sz="1800">
              <a:solidFill>
                <a:schemeClr val="dk1"/>
              </a:solidFill>
              <a:latin typeface="Montserrat"/>
              <a:ea typeface="Montserrat"/>
              <a:cs typeface="Montserrat"/>
              <a:sym typeface="Montserrat"/>
            </a:endParaRPr>
          </a:p>
        </p:txBody>
      </p:sp>
      <p:pic>
        <p:nvPicPr>
          <p:cNvPr id="211" name="Google Shape;211;p33"/>
          <p:cNvPicPr preferRelativeResize="0"/>
          <p:nvPr/>
        </p:nvPicPr>
        <p:blipFill rotWithShape="1">
          <a:blip r:embed="rId3">
            <a:alphaModFix/>
          </a:blip>
          <a:srcRect l="4461"/>
          <a:stretch/>
        </p:blipFill>
        <p:spPr>
          <a:xfrm>
            <a:off x="4213375" y="924550"/>
            <a:ext cx="4817200" cy="3032675"/>
          </a:xfrm>
          <a:prstGeom prst="rect">
            <a:avLst/>
          </a:prstGeom>
          <a:noFill/>
          <a:ln>
            <a:noFill/>
          </a:ln>
        </p:spPr>
      </p:pic>
      <p:sp>
        <p:nvSpPr>
          <p:cNvPr id="212" name="Google Shape;212;p33"/>
          <p:cNvSpPr txBox="1"/>
          <p:nvPr/>
        </p:nvSpPr>
        <p:spPr>
          <a:xfrm>
            <a:off x="3988350" y="4839175"/>
            <a:ext cx="36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13" name="Google Shape;213;p33"/>
          <p:cNvSpPr txBox="1"/>
          <p:nvPr/>
        </p:nvSpPr>
        <p:spPr>
          <a:xfrm>
            <a:off x="4213350" y="3957225"/>
            <a:ext cx="4817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latin typeface="Montserrat"/>
                <a:ea typeface="Montserrat"/>
                <a:cs typeface="Montserrat"/>
                <a:sym typeface="Montserrat"/>
              </a:rPr>
              <a:t>Source: npr.org</a:t>
            </a:r>
            <a:endParaRPr sz="1200">
              <a:latin typeface="Montserrat"/>
              <a:ea typeface="Montserrat"/>
              <a:cs typeface="Montserrat"/>
              <a:sym typeface="Montserrat"/>
            </a:endParaRPr>
          </a:p>
        </p:txBody>
      </p:sp>
      <p:pic>
        <p:nvPicPr>
          <p:cNvPr id="214" name="Google Shape;214;p33"/>
          <p:cNvPicPr preferRelativeResize="0"/>
          <p:nvPr/>
        </p:nvPicPr>
        <p:blipFill>
          <a:blip r:embed="rId4">
            <a:alphaModFix/>
          </a:blip>
          <a:stretch>
            <a:fillRect/>
          </a:stretch>
        </p:blipFill>
        <p:spPr>
          <a:xfrm>
            <a:off x="2674075" y="70025"/>
            <a:ext cx="595075" cy="5950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6169</Words>
  <Application>Microsoft Macintosh PowerPoint</Application>
  <PresentationFormat>On-screen Show (16:9)</PresentationFormat>
  <Paragraphs>488</Paragraphs>
  <Slides>41</Slides>
  <Notes>41</Notes>
  <HiddenSlides>5</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41</vt:i4>
      </vt:variant>
    </vt:vector>
  </HeadingPairs>
  <TitlesOfParts>
    <vt:vector size="47" baseType="lpstr">
      <vt:lpstr>Arial</vt:lpstr>
      <vt:lpstr>Montserrat Light</vt:lpstr>
      <vt:lpstr>Montserrat</vt:lpstr>
      <vt:lpstr>Merriweather</vt:lpstr>
      <vt:lpstr>Simple Light</vt:lpstr>
      <vt:lpstr>Simple Light</vt:lpstr>
      <vt:lpstr>PowerPoint Presentation</vt:lpstr>
      <vt:lpstr>PowerPoint Presentation</vt:lpstr>
      <vt:lpstr>PowerPoint Presentation</vt:lpstr>
      <vt:lpstr>PowerPoint Presentation</vt:lpstr>
      <vt:lpstr>PowerPoint Presentation</vt:lpstr>
      <vt:lpstr>Project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2023-03-12T05:23:22Z</dcterms:modified>
</cp:coreProperties>
</file>